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Default Extension="docx" ContentType="application/vnd.openxmlformats-officedocument.wordprocessingml.document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Default Extension="vml" ContentType="application/vnd.openxmlformats-officedocument.vmlDrawing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theme/theme4.xml" ContentType="application/vnd.openxmlformats-officedocument.them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Default Extension="emf" ContentType="image/x-emf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  <p:sldMasterId id="2147483676" r:id="rId2"/>
    <p:sldMasterId id="2147483677" r:id="rId3"/>
    <p:sldMasterId id="2147483680" r:id="rId4"/>
  </p:sldMasterIdLst>
  <p:sldIdLst>
    <p:sldId id="262" r:id="rId5"/>
    <p:sldId id="263" r:id="rId6"/>
    <p:sldId id="264" r:id="rId7"/>
    <p:sldId id="269" r:id="rId8"/>
    <p:sldId id="270" r:id="rId9"/>
    <p:sldId id="271" r:id="rId10"/>
    <p:sldId id="278" r:id="rId11"/>
    <p:sldId id="306" r:id="rId12"/>
    <p:sldId id="277" r:id="rId13"/>
    <p:sldId id="276" r:id="rId14"/>
    <p:sldId id="279" r:id="rId15"/>
    <p:sldId id="280" r:id="rId16"/>
    <p:sldId id="281" r:id="rId17"/>
    <p:sldId id="282" r:id="rId18"/>
    <p:sldId id="283" r:id="rId19"/>
    <p:sldId id="285" r:id="rId20"/>
    <p:sldId id="286" r:id="rId21"/>
    <p:sldId id="284" r:id="rId22"/>
    <p:sldId id="287" r:id="rId23"/>
    <p:sldId id="288" r:id="rId24"/>
    <p:sldId id="289" r:id="rId25"/>
    <p:sldId id="291" r:id="rId26"/>
    <p:sldId id="292" r:id="rId27"/>
    <p:sldId id="294" r:id="rId28"/>
    <p:sldId id="301" r:id="rId29"/>
    <p:sldId id="303" r:id="rId30"/>
    <p:sldId id="304" r:id="rId31"/>
    <p:sldId id="305" r:id="rId32"/>
    <p:sldId id="302" r:id="rId33"/>
    <p:sldId id="296" r:id="rId34"/>
    <p:sldId id="268" r:id="rId35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Arial" pitchFamily="34" charset="0"/>
      </a:defRPr>
    </a:lvl1pPr>
    <a:lvl2pPr marL="457200" algn="l" defTabSz="457200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Arial" pitchFamily="34" charset="0"/>
      </a:defRPr>
    </a:lvl2pPr>
    <a:lvl3pPr marL="914400" algn="l" defTabSz="457200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Arial" pitchFamily="34" charset="0"/>
      </a:defRPr>
    </a:lvl3pPr>
    <a:lvl4pPr marL="1371600" algn="l" defTabSz="457200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Arial" pitchFamily="34" charset="0"/>
      </a:defRPr>
    </a:lvl4pPr>
    <a:lvl5pPr marL="1828800" algn="l" defTabSz="457200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Arial" pitchFamily="34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  <p:clrMru>
    <a:srgbClr val="008FD4"/>
    <a:srgbClr val="5ACBF5"/>
    <a:srgbClr val="8CC63E"/>
    <a:srgbClr val="0070B1"/>
    <a:srgbClr val="00ABBD"/>
    <a:srgbClr val="00AEEF"/>
    <a:srgbClr val="0089CF"/>
    <a:srgbClr val="005BAA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686" autoAdjust="0"/>
  </p:normalViewPr>
  <p:slideViewPr>
    <p:cSldViewPr snapToGrid="0" snapToObjects="1">
      <p:cViewPr varScale="1">
        <p:scale>
          <a:sx n="110" d="100"/>
          <a:sy n="110" d="100"/>
        </p:scale>
        <p:origin x="-324" y="-3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media/image1.jpeg>
</file>

<file path=ppt/media/image10.png>
</file>

<file path=ppt/media/image11.png>
</file>

<file path=ppt/media/image15.png>
</file>

<file path=ppt/media/image19.wmf>
</file>

<file path=ppt/media/image2.png>
</file>

<file path=ppt/media/image20.wmf>
</file>

<file path=ppt/media/image21.png>
</file>

<file path=ppt/media/image22.png>
</file>

<file path=ppt/media/image23.png>
</file>

<file path=ppt/media/image24.png>
</file>

<file path=ppt/media/image25.png>
</file>

<file path=ppt/media/image26.wmf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 userDrawn="1">
            <p:ph type="body" sz="quarter" idx="4294967295"/>
          </p:nvPr>
        </p:nvSpPr>
        <p:spPr>
          <a:xfrm>
            <a:off x="430213" y="2390775"/>
            <a:ext cx="4478337" cy="1008063"/>
          </a:xfrm>
        </p:spPr>
        <p:txBody>
          <a:bodyPr/>
          <a:lstStyle/>
          <a:p>
            <a:pPr lvl="0"/>
            <a:r>
              <a:rPr lang="zh-CN" altLang="en-US" sz="1400" smtClean="0">
                <a:solidFill>
                  <a:srgbClr val="FFFFFF"/>
                </a:solidFill>
                <a:latin typeface="微软雅黑" pitchFamily="34" charset="-122"/>
                <a:cs typeface="Arial" pitchFamily="34" charset="0"/>
              </a:rPr>
              <a:t>单击此处编辑母版文本样式</a:t>
            </a:r>
          </a:p>
        </p:txBody>
      </p:sp>
      <p:sp>
        <p:nvSpPr>
          <p:cNvPr id="5" name="Subtitle 6"/>
          <p:cNvSpPr>
            <a:spLocks noGrp="1"/>
          </p:cNvSpPr>
          <p:nvPr userDrawn="1">
            <p:ph type="subTitle" idx="4294967295"/>
          </p:nvPr>
        </p:nvSpPr>
        <p:spPr>
          <a:xfrm>
            <a:off x="430213" y="1314450"/>
            <a:ext cx="6400800" cy="56197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sz="2200" smtClean="0">
                <a:solidFill>
                  <a:srgbClr val="8CC63E"/>
                </a:solidFill>
                <a:latin typeface="微软雅黑" pitchFamily="34" charset="-122"/>
              </a:rPr>
              <a:t>单击此处编辑母版副标题样式</a:t>
            </a:r>
            <a:endParaRPr lang="en-US" sz="2200">
              <a:solidFill>
                <a:srgbClr val="8CC63E"/>
              </a:solidFill>
              <a:latin typeface="微软雅黑" pitchFamily="34" charset="-122"/>
            </a:endParaRPr>
          </a:p>
        </p:txBody>
      </p:sp>
      <p:sp>
        <p:nvSpPr>
          <p:cNvPr id="7" name="Title 7"/>
          <p:cNvSpPr>
            <a:spLocks noGrp="1"/>
          </p:cNvSpPr>
          <p:nvPr userDrawn="1">
            <p:ph type="ctrTitle" idx="4294967295"/>
          </p:nvPr>
        </p:nvSpPr>
        <p:spPr>
          <a:xfrm>
            <a:off x="430213" y="860425"/>
            <a:ext cx="6400800" cy="444500"/>
          </a:xfrm>
        </p:spPr>
        <p:txBody>
          <a:bodyPr/>
          <a:lstStyle/>
          <a:p>
            <a:r>
              <a:rPr lang="zh-CN" altLang="en-US" sz="2800" b="1" smtClean="0">
                <a:solidFill>
                  <a:schemeClr val="bg1"/>
                </a:solidFill>
                <a:latin typeface="微软雅黑" pitchFamily="34" charset="-122"/>
              </a:rPr>
              <a:t>单击此处编辑母版标题样式</a:t>
            </a:r>
            <a:endParaRPr lang="en-US" sz="2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1200150"/>
            <a:ext cx="4168775" cy="3189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950" y="1200150"/>
            <a:ext cx="4170363" cy="3189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1200150"/>
            <a:ext cx="5065280" cy="3189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569527" y="1200150"/>
            <a:ext cx="3280786" cy="3189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 userDrawn="1"/>
        </p:nvSpPr>
        <p:spPr bwMode="auto">
          <a:xfrm>
            <a:off x="1338944" y="1396723"/>
            <a:ext cx="2429189" cy="1101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4000"/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谢谢！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8"/>
          <p:cNvSpPr>
            <a:spLocks noChangeArrowheads="1"/>
          </p:cNvSpPr>
          <p:nvPr/>
        </p:nvSpPr>
        <p:spPr bwMode="auto">
          <a:xfrm>
            <a:off x="9236075" y="2576513"/>
            <a:ext cx="1360488" cy="1235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442" tIns="46725" rIns="93442" bIns="46725" anchor="b" anchorCtr="1">
            <a:spAutoFit/>
          </a:bodyPr>
          <a:lstStyle/>
          <a:p>
            <a:pPr defTabSz="935038"/>
            <a:r>
              <a:rPr lang="en-US" altLang="en-US" sz="9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Title: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Type: </a:t>
            </a:r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MS PGothic" pitchFamily="34" charset="-128"/>
              </a:rPr>
              <a:t>Arial</a:t>
            </a:r>
            <a:endParaRPr lang="en-US" sz="800">
              <a:solidFill>
                <a:schemeClr val="bg1"/>
              </a:solidFill>
              <a:latin typeface="Arial" pitchFamily="34" charset="0"/>
            </a:endParaRP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Size：32-24-pt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Color：The ZTE blue </a:t>
            </a:r>
          </a:p>
          <a:p>
            <a:pPr defTabSz="935038"/>
            <a:endParaRPr lang="en-US" altLang="en-US" sz="900" noProof="1">
              <a:solidFill>
                <a:schemeClr val="bg1"/>
              </a:solidFill>
              <a:latin typeface="Arial" pitchFamily="34" charset="0"/>
              <a:ea typeface="Heiti SC Light"/>
              <a:cs typeface="Heiti SC Light"/>
            </a:endParaRPr>
          </a:p>
          <a:p>
            <a:pPr defTabSz="935038"/>
            <a:r>
              <a:rPr lang="en-US" altLang="en-US" sz="9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Subtitle: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Type: </a:t>
            </a:r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MS PGothic" pitchFamily="34" charset="-128"/>
              </a:rPr>
              <a:t>Arial</a:t>
            </a:r>
            <a:endParaRPr lang="en-US" sz="800">
              <a:solidFill>
                <a:schemeClr val="bg1"/>
              </a:solidFill>
              <a:latin typeface="Arial" pitchFamily="34" charset="0"/>
            </a:endParaRP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Size：20pt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Color: The ZTE green</a:t>
            </a:r>
          </a:p>
        </p:txBody>
      </p:sp>
      <p:sp>
        <p:nvSpPr>
          <p:cNvPr id="2051" name="TextBox 4"/>
          <p:cNvSpPr txBox="1">
            <a:spLocks noChangeArrowheads="1"/>
          </p:cNvSpPr>
          <p:nvPr/>
        </p:nvSpPr>
        <p:spPr bwMode="auto">
          <a:xfrm>
            <a:off x="5848350" y="4454525"/>
            <a:ext cx="309563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latin typeface="Arial" pitchFamily="34" charset="0"/>
            </a:endParaRPr>
          </a:p>
        </p:txBody>
      </p:sp>
      <p:sp>
        <p:nvSpPr>
          <p:cNvPr id="2052" name="TextBox 5"/>
          <p:cNvSpPr txBox="1">
            <a:spLocks noChangeArrowheads="1"/>
          </p:cNvSpPr>
          <p:nvPr/>
        </p:nvSpPr>
        <p:spPr bwMode="auto">
          <a:xfrm>
            <a:off x="4814888" y="4170363"/>
            <a:ext cx="309562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latin typeface="Arial" pitchFamily="34" charset="0"/>
            </a:endParaRPr>
          </a:p>
        </p:txBody>
      </p:sp>
      <p:sp>
        <p:nvSpPr>
          <p:cNvPr id="2053" name="TextBox 6"/>
          <p:cNvSpPr txBox="1">
            <a:spLocks noChangeArrowheads="1"/>
          </p:cNvSpPr>
          <p:nvPr/>
        </p:nvSpPr>
        <p:spPr bwMode="auto">
          <a:xfrm>
            <a:off x="4037013" y="3638550"/>
            <a:ext cx="30956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>
              <a:latin typeface="Arial" pitchFamily="34" charset="0"/>
            </a:endParaRPr>
          </a:p>
        </p:txBody>
      </p:sp>
      <p:grpSp>
        <p:nvGrpSpPr>
          <p:cNvPr id="2054" name="组 5"/>
          <p:cNvGrpSpPr>
            <a:grpSpLocks/>
          </p:cNvGrpSpPr>
          <p:nvPr/>
        </p:nvGrpSpPr>
        <p:grpSpPr bwMode="auto">
          <a:xfrm>
            <a:off x="9364663" y="3851275"/>
            <a:ext cx="1392237" cy="989013"/>
            <a:chOff x="0" y="0"/>
            <a:chExt cx="1392554" cy="989008"/>
          </a:xfrm>
        </p:grpSpPr>
        <p:grpSp>
          <p:nvGrpSpPr>
            <p:cNvPr id="2055" name="组 6"/>
            <p:cNvGrpSpPr>
              <a:grpSpLocks/>
            </p:cNvGrpSpPr>
            <p:nvPr/>
          </p:nvGrpSpPr>
          <p:grpSpPr bwMode="auto">
            <a:xfrm>
              <a:off x="0" y="0"/>
              <a:ext cx="935158" cy="254390"/>
              <a:chOff x="0" y="0"/>
              <a:chExt cx="935158" cy="254390"/>
            </a:xfrm>
          </p:grpSpPr>
          <p:sp>
            <p:nvSpPr>
              <p:cNvPr id="2056" name="矩形 1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54390" cy="254390"/>
              </a:xfrm>
              <a:prstGeom prst="rect">
                <a:avLst/>
              </a:prstGeom>
              <a:solidFill>
                <a:srgbClr val="008FD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Arial" pitchFamily="34" charset="0"/>
                </a:endParaRPr>
              </a:p>
            </p:txBody>
          </p:sp>
          <p:sp>
            <p:nvSpPr>
              <p:cNvPr id="2057" name="文本框 19"/>
              <p:cNvSpPr txBox="1">
                <a:spLocks noChangeArrowheads="1"/>
              </p:cNvSpPr>
              <p:nvPr/>
            </p:nvSpPr>
            <p:spPr bwMode="auto">
              <a:xfrm>
                <a:off x="217344" y="31110"/>
                <a:ext cx="71781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700" i="1">
                    <a:solidFill>
                      <a:schemeClr val="bg1"/>
                    </a:solidFill>
                    <a:latin typeface="Arial" pitchFamily="34" charset="0"/>
                  </a:rPr>
                  <a:t>G143, B212</a:t>
                </a:r>
                <a:endParaRPr lang="zh-CN" altLang="en-US" sz="700" i="1">
                  <a:solidFill>
                    <a:schemeClr val="bg1"/>
                  </a:solidFill>
                  <a:latin typeface="Arial" pitchFamily="34" charset="0"/>
                </a:endParaRPr>
              </a:p>
            </p:txBody>
          </p:sp>
        </p:grpSp>
        <p:grpSp>
          <p:nvGrpSpPr>
            <p:cNvPr id="2058" name="组 9"/>
            <p:cNvGrpSpPr>
              <a:grpSpLocks/>
            </p:cNvGrpSpPr>
            <p:nvPr/>
          </p:nvGrpSpPr>
          <p:grpSpPr bwMode="auto">
            <a:xfrm>
              <a:off x="0" y="373460"/>
              <a:ext cx="1199362" cy="254390"/>
              <a:chOff x="0" y="0"/>
              <a:chExt cx="1199362" cy="254390"/>
            </a:xfrm>
          </p:grpSpPr>
          <p:sp>
            <p:nvSpPr>
              <p:cNvPr id="2059" name="矩形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54390" cy="254390"/>
              </a:xfrm>
              <a:prstGeom prst="rect">
                <a:avLst/>
              </a:prstGeom>
              <a:solidFill>
                <a:srgbClr val="8CC63E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Arial" pitchFamily="34" charset="0"/>
                </a:endParaRPr>
              </a:p>
            </p:txBody>
          </p:sp>
          <p:sp>
            <p:nvSpPr>
              <p:cNvPr id="2060" name="文本框 15"/>
              <p:cNvSpPr txBox="1">
                <a:spLocks noChangeArrowheads="1"/>
              </p:cNvSpPr>
              <p:nvPr/>
            </p:nvSpPr>
            <p:spPr bwMode="auto">
              <a:xfrm>
                <a:off x="217344" y="31110"/>
                <a:ext cx="982018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700" i="1">
                    <a:solidFill>
                      <a:schemeClr val="bg1"/>
                    </a:solidFill>
                    <a:latin typeface="Arial" pitchFamily="34" charset="0"/>
                  </a:rPr>
                  <a:t>R140,G198, B62</a:t>
                </a:r>
                <a:endParaRPr lang="zh-CN" altLang="en-US" sz="700" i="1">
                  <a:solidFill>
                    <a:schemeClr val="bg1"/>
                  </a:solidFill>
                  <a:latin typeface="Arial" pitchFamily="34" charset="0"/>
                </a:endParaRPr>
              </a:p>
            </p:txBody>
          </p:sp>
        </p:grpSp>
        <p:sp>
          <p:nvSpPr>
            <p:cNvPr id="2061" name="矩形 10"/>
            <p:cNvSpPr>
              <a:spLocks noChangeArrowheads="1"/>
            </p:cNvSpPr>
            <p:nvPr/>
          </p:nvSpPr>
          <p:spPr bwMode="auto">
            <a:xfrm>
              <a:off x="0" y="734618"/>
              <a:ext cx="254390" cy="254390"/>
            </a:xfrm>
            <a:prstGeom prst="rect">
              <a:avLst/>
            </a:prstGeom>
            <a:solidFill>
              <a:srgbClr val="5ACBF5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 pitchFamily="34" charset="0"/>
              </a:endParaRPr>
            </a:p>
          </p:txBody>
        </p:sp>
        <p:sp>
          <p:nvSpPr>
            <p:cNvPr id="2062" name="文本框 12"/>
            <p:cNvSpPr txBox="1">
              <a:spLocks noChangeArrowheads="1"/>
            </p:cNvSpPr>
            <p:nvPr/>
          </p:nvSpPr>
          <p:spPr bwMode="auto">
            <a:xfrm>
              <a:off x="217344" y="765728"/>
              <a:ext cx="1175210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700" i="1">
                  <a:solidFill>
                    <a:schemeClr val="bg1"/>
                  </a:solidFill>
                  <a:latin typeface="Arial" pitchFamily="34" charset="0"/>
                </a:rPr>
                <a:t>R90,G203, B245</a:t>
              </a:r>
              <a:endParaRPr lang="zh-CN" altLang="en-US" sz="700" i="1">
                <a:solidFill>
                  <a:schemeClr val="bg1"/>
                </a:solidFill>
                <a:latin typeface="Arial" pitchFamily="34" charset="0"/>
              </a:endParaRPr>
            </a:p>
          </p:txBody>
        </p:sp>
      </p:grpSp>
      <p:sp>
        <p:nvSpPr>
          <p:cNvPr id="2063" name="TextBox 18"/>
          <p:cNvSpPr txBox="1">
            <a:spLocks noChangeArrowheads="1"/>
          </p:cNvSpPr>
          <p:nvPr/>
        </p:nvSpPr>
        <p:spPr bwMode="auto">
          <a:xfrm>
            <a:off x="8153400" y="1016000"/>
            <a:ext cx="914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endParaRPr lang="en-US">
              <a:latin typeface="Arial" pitchFamily="34" charset="0"/>
            </a:endParaRPr>
          </a:p>
        </p:txBody>
      </p:sp>
      <p:sp>
        <p:nvSpPr>
          <p:cNvPr id="2064" name="TextBox 19"/>
          <p:cNvSpPr txBox="1">
            <a:spLocks noChangeArrowheads="1"/>
          </p:cNvSpPr>
          <p:nvPr/>
        </p:nvSpPr>
        <p:spPr bwMode="auto">
          <a:xfrm>
            <a:off x="4864100" y="3378200"/>
            <a:ext cx="914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endParaRPr lang="en-US">
              <a:latin typeface="Arial" pitchFamily="34" charset="0"/>
            </a:endParaRPr>
          </a:p>
        </p:txBody>
      </p:sp>
      <p:sp>
        <p:nvSpPr>
          <p:cNvPr id="2065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333375" y="342900"/>
            <a:ext cx="6767513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2066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8775" y="1200150"/>
            <a:ext cx="8491538" cy="318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二级</a:t>
            </a:r>
          </a:p>
          <a:p>
            <a:pPr lvl="2"/>
            <a:r>
              <a:rPr lang="zh-CN" smtClean="0"/>
              <a:t>三级</a:t>
            </a:r>
          </a:p>
          <a:p>
            <a:pPr lvl="3"/>
            <a:r>
              <a:rPr lang="zh-CN" smtClean="0"/>
              <a:t>四级</a:t>
            </a:r>
          </a:p>
          <a:p>
            <a:pPr lvl="4"/>
            <a:r>
              <a:rPr lang="zh-CN" smtClean="0"/>
              <a:t>五级</a:t>
            </a:r>
          </a:p>
        </p:txBody>
      </p:sp>
      <p:pic>
        <p:nvPicPr>
          <p:cNvPr id="2067" name="Picture 19" descr="1-0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158038" y="69850"/>
            <a:ext cx="1789112" cy="1343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+mj-ea"/>
          <a:cs typeface="+mj-cs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9pPr>
    </p:titleStyle>
    <p:bodyStyle>
      <a:lvl1pPr algn="l" defTabSz="457200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8"/>
          <p:cNvSpPr>
            <a:spLocks noChangeArrowheads="1"/>
          </p:cNvSpPr>
          <p:nvPr/>
        </p:nvSpPr>
        <p:spPr bwMode="auto">
          <a:xfrm>
            <a:off x="9236075" y="2576513"/>
            <a:ext cx="1360488" cy="1235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442" tIns="46725" rIns="93442" bIns="46725" anchor="b" anchorCtr="1">
            <a:spAutoFit/>
          </a:bodyPr>
          <a:lstStyle/>
          <a:p>
            <a:pPr defTabSz="935038"/>
            <a:r>
              <a:rPr lang="en-US" altLang="en-US" sz="9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Title: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Type: </a:t>
            </a:r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MS PGothic" pitchFamily="34" charset="-128"/>
              </a:rPr>
              <a:t>Arial</a:t>
            </a:r>
            <a:endParaRPr lang="en-US" sz="800">
              <a:solidFill>
                <a:schemeClr val="bg1"/>
              </a:solidFill>
              <a:latin typeface="Arial" pitchFamily="34" charset="0"/>
            </a:endParaRP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Size：24pt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Color：The ZTE blue </a:t>
            </a:r>
          </a:p>
          <a:p>
            <a:pPr defTabSz="935038"/>
            <a:endParaRPr lang="en-US" altLang="en-US" sz="900" noProof="1">
              <a:solidFill>
                <a:schemeClr val="bg1"/>
              </a:solidFill>
              <a:latin typeface="Arial" pitchFamily="34" charset="0"/>
              <a:ea typeface="Heiti SC Light"/>
              <a:cs typeface="Heiti SC Light"/>
            </a:endParaRPr>
          </a:p>
          <a:p>
            <a:pPr defTabSz="935038"/>
            <a:r>
              <a:rPr lang="en-US" altLang="en-US" sz="9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Subtitle: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Type:  </a:t>
            </a:r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MS PGothic" pitchFamily="34" charset="-128"/>
              </a:rPr>
              <a:t>Arial</a:t>
            </a:r>
            <a:endParaRPr lang="en-US" sz="800">
              <a:solidFill>
                <a:schemeClr val="bg1"/>
              </a:solidFill>
              <a:latin typeface="Arial" pitchFamily="34" charset="0"/>
            </a:endParaRP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Size：16-20pt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Color: The ZTE green</a:t>
            </a:r>
          </a:p>
        </p:txBody>
      </p:sp>
      <p:grpSp>
        <p:nvGrpSpPr>
          <p:cNvPr id="3075" name="组 5"/>
          <p:cNvGrpSpPr>
            <a:grpSpLocks/>
          </p:cNvGrpSpPr>
          <p:nvPr/>
        </p:nvGrpSpPr>
        <p:grpSpPr bwMode="auto">
          <a:xfrm>
            <a:off x="9364663" y="3851275"/>
            <a:ext cx="1392237" cy="989013"/>
            <a:chOff x="0" y="0"/>
            <a:chExt cx="1392554" cy="989008"/>
          </a:xfrm>
        </p:grpSpPr>
        <p:grpSp>
          <p:nvGrpSpPr>
            <p:cNvPr id="3076" name="组 6"/>
            <p:cNvGrpSpPr>
              <a:grpSpLocks/>
            </p:cNvGrpSpPr>
            <p:nvPr/>
          </p:nvGrpSpPr>
          <p:grpSpPr bwMode="auto">
            <a:xfrm>
              <a:off x="0" y="0"/>
              <a:ext cx="935158" cy="254390"/>
              <a:chOff x="0" y="0"/>
              <a:chExt cx="935158" cy="254390"/>
            </a:xfrm>
          </p:grpSpPr>
          <p:sp>
            <p:nvSpPr>
              <p:cNvPr id="3077" name="矩形 1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54390" cy="254390"/>
              </a:xfrm>
              <a:prstGeom prst="rect">
                <a:avLst/>
              </a:prstGeom>
              <a:solidFill>
                <a:srgbClr val="008FD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Arial" pitchFamily="34" charset="0"/>
                </a:endParaRPr>
              </a:p>
            </p:txBody>
          </p:sp>
          <p:sp>
            <p:nvSpPr>
              <p:cNvPr id="3078" name="文本框 19"/>
              <p:cNvSpPr txBox="1">
                <a:spLocks noChangeArrowheads="1"/>
              </p:cNvSpPr>
              <p:nvPr/>
            </p:nvSpPr>
            <p:spPr bwMode="auto">
              <a:xfrm>
                <a:off x="217344" y="31110"/>
                <a:ext cx="71781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700" i="1">
                    <a:solidFill>
                      <a:schemeClr val="bg1"/>
                    </a:solidFill>
                    <a:latin typeface="Arial" pitchFamily="34" charset="0"/>
                  </a:rPr>
                  <a:t>G143, B212</a:t>
                </a:r>
                <a:endParaRPr lang="zh-CN" altLang="en-US" sz="700" i="1">
                  <a:solidFill>
                    <a:schemeClr val="bg1"/>
                  </a:solidFill>
                  <a:latin typeface="Arial" pitchFamily="34" charset="0"/>
                </a:endParaRPr>
              </a:p>
            </p:txBody>
          </p:sp>
        </p:grpSp>
        <p:grpSp>
          <p:nvGrpSpPr>
            <p:cNvPr id="3079" name="组 9"/>
            <p:cNvGrpSpPr>
              <a:grpSpLocks/>
            </p:cNvGrpSpPr>
            <p:nvPr/>
          </p:nvGrpSpPr>
          <p:grpSpPr bwMode="auto">
            <a:xfrm>
              <a:off x="0" y="373460"/>
              <a:ext cx="1199362" cy="254390"/>
              <a:chOff x="0" y="0"/>
              <a:chExt cx="1199362" cy="254390"/>
            </a:xfrm>
          </p:grpSpPr>
          <p:sp>
            <p:nvSpPr>
              <p:cNvPr id="3080" name="矩形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54390" cy="254390"/>
              </a:xfrm>
              <a:prstGeom prst="rect">
                <a:avLst/>
              </a:prstGeom>
              <a:solidFill>
                <a:srgbClr val="8CC63E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Arial" pitchFamily="34" charset="0"/>
                </a:endParaRPr>
              </a:p>
            </p:txBody>
          </p:sp>
          <p:sp>
            <p:nvSpPr>
              <p:cNvPr id="3081" name="文本框 15"/>
              <p:cNvSpPr txBox="1">
                <a:spLocks noChangeArrowheads="1"/>
              </p:cNvSpPr>
              <p:nvPr/>
            </p:nvSpPr>
            <p:spPr bwMode="auto">
              <a:xfrm>
                <a:off x="217344" y="31110"/>
                <a:ext cx="982018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700" i="1">
                    <a:solidFill>
                      <a:schemeClr val="bg1"/>
                    </a:solidFill>
                    <a:latin typeface="Arial" pitchFamily="34" charset="0"/>
                  </a:rPr>
                  <a:t>R140,G198, B62</a:t>
                </a:r>
                <a:endParaRPr lang="zh-CN" altLang="en-US" sz="700" i="1">
                  <a:solidFill>
                    <a:schemeClr val="bg1"/>
                  </a:solidFill>
                  <a:latin typeface="Arial" pitchFamily="34" charset="0"/>
                </a:endParaRPr>
              </a:p>
            </p:txBody>
          </p:sp>
        </p:grpSp>
        <p:sp>
          <p:nvSpPr>
            <p:cNvPr id="3082" name="矩形 10"/>
            <p:cNvSpPr>
              <a:spLocks noChangeArrowheads="1"/>
            </p:cNvSpPr>
            <p:nvPr/>
          </p:nvSpPr>
          <p:spPr bwMode="auto">
            <a:xfrm>
              <a:off x="0" y="734618"/>
              <a:ext cx="254390" cy="254390"/>
            </a:xfrm>
            <a:prstGeom prst="rect">
              <a:avLst/>
            </a:prstGeom>
            <a:solidFill>
              <a:srgbClr val="5ACBF5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 pitchFamily="34" charset="0"/>
              </a:endParaRPr>
            </a:p>
          </p:txBody>
        </p:sp>
        <p:sp>
          <p:nvSpPr>
            <p:cNvPr id="3083" name="文本框 12"/>
            <p:cNvSpPr txBox="1">
              <a:spLocks noChangeArrowheads="1"/>
            </p:cNvSpPr>
            <p:nvPr/>
          </p:nvSpPr>
          <p:spPr bwMode="auto">
            <a:xfrm>
              <a:off x="217344" y="765728"/>
              <a:ext cx="1175210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700" i="1">
                  <a:solidFill>
                    <a:schemeClr val="bg1"/>
                  </a:solidFill>
                  <a:latin typeface="Arial" pitchFamily="34" charset="0"/>
                </a:rPr>
                <a:t>R90,G203, B245</a:t>
              </a:r>
              <a:endParaRPr lang="zh-CN" altLang="en-US" sz="700" i="1">
                <a:solidFill>
                  <a:schemeClr val="bg1"/>
                </a:solidFill>
                <a:latin typeface="Arial" pitchFamily="34" charset="0"/>
              </a:endParaRPr>
            </a:p>
          </p:txBody>
        </p:sp>
      </p:grpSp>
      <p:sp>
        <p:nvSpPr>
          <p:cNvPr id="3084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1257299" y="341313"/>
            <a:ext cx="7593013" cy="722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3085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57299" y="1200150"/>
            <a:ext cx="7593014" cy="318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 smtClean="0"/>
              <a:t>单击此处编辑母版文本样式</a:t>
            </a:r>
          </a:p>
          <a:p>
            <a:pPr lvl="1"/>
            <a:r>
              <a:rPr lang="zh-CN" dirty="0" smtClean="0"/>
              <a:t>二级</a:t>
            </a:r>
          </a:p>
          <a:p>
            <a:pPr lvl="2"/>
            <a:r>
              <a:rPr lang="zh-CN" dirty="0" smtClean="0"/>
              <a:t>三级</a:t>
            </a:r>
          </a:p>
          <a:p>
            <a:pPr lvl="3"/>
            <a:r>
              <a:rPr lang="zh-CN" dirty="0" smtClean="0"/>
              <a:t>四级</a:t>
            </a:r>
          </a:p>
          <a:p>
            <a:pPr lvl="4"/>
            <a:r>
              <a:rPr lang="zh-CN" dirty="0" smtClean="0"/>
              <a:t>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xStyles>
    <p:titleStyle>
      <a:lvl1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+mj-ea"/>
          <a:cs typeface="+mj-cs"/>
        </a:defRPr>
      </a:lvl1pPr>
      <a:lvl2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2pPr>
      <a:lvl3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3pPr>
      <a:lvl4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4pPr>
      <a:lvl5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9pPr>
    </p:titleStyle>
    <p:bodyStyle>
      <a:lvl1pPr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ZTE-PPT-16x9-0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99" name="Rectangle 8"/>
          <p:cNvSpPr>
            <a:spLocks noChangeArrowheads="1"/>
          </p:cNvSpPr>
          <p:nvPr/>
        </p:nvSpPr>
        <p:spPr bwMode="auto">
          <a:xfrm>
            <a:off x="9236075" y="2576513"/>
            <a:ext cx="1360488" cy="1235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442" tIns="46725" rIns="93442" bIns="46725" anchor="b" anchorCtr="1">
            <a:spAutoFit/>
          </a:bodyPr>
          <a:lstStyle/>
          <a:p>
            <a:pPr defTabSz="935038"/>
            <a:r>
              <a:rPr lang="en-US" altLang="en-US" sz="9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Title: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Type: </a:t>
            </a:r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MS PGothic" pitchFamily="34" charset="-128"/>
              </a:rPr>
              <a:t>Arial</a:t>
            </a:r>
            <a:endParaRPr lang="en-US" sz="800">
              <a:solidFill>
                <a:schemeClr val="bg1"/>
              </a:solidFill>
              <a:latin typeface="Arial" pitchFamily="34" charset="0"/>
            </a:endParaRP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Size：22-24pt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Color：The ZTE blue </a:t>
            </a:r>
          </a:p>
          <a:p>
            <a:pPr defTabSz="935038"/>
            <a:endParaRPr lang="en-US" altLang="en-US" sz="900" noProof="1">
              <a:solidFill>
                <a:schemeClr val="bg1"/>
              </a:solidFill>
              <a:latin typeface="Arial" pitchFamily="34" charset="0"/>
              <a:ea typeface="Heiti SC Light"/>
              <a:cs typeface="Heiti SC Light"/>
            </a:endParaRPr>
          </a:p>
          <a:p>
            <a:pPr defTabSz="935038"/>
            <a:r>
              <a:rPr lang="en-US" altLang="en-US" sz="9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Subtitle: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Type：</a:t>
            </a:r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MS PGothic" pitchFamily="34" charset="-128"/>
              </a:rPr>
              <a:t>Arial</a:t>
            </a:r>
            <a:endParaRPr lang="en-US" sz="800">
              <a:solidFill>
                <a:schemeClr val="bg1"/>
              </a:solidFill>
              <a:latin typeface="Arial" pitchFamily="34" charset="0"/>
            </a:endParaRP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Size：14-18pt</a:t>
            </a:r>
          </a:p>
          <a:p>
            <a:pPr defTabSz="935038"/>
            <a:r>
              <a:rPr lang="en-US" altLang="en-US" sz="800" noProof="1">
                <a:solidFill>
                  <a:schemeClr val="bg1"/>
                </a:solidFill>
                <a:latin typeface="Arial" pitchFamily="34" charset="0"/>
                <a:ea typeface="Heiti SC Light"/>
                <a:cs typeface="Heiti SC Light"/>
              </a:rPr>
              <a:t>Color: The ZTE green</a:t>
            </a:r>
          </a:p>
        </p:txBody>
      </p:sp>
      <p:grpSp>
        <p:nvGrpSpPr>
          <p:cNvPr id="4100" name="组 5"/>
          <p:cNvGrpSpPr>
            <a:grpSpLocks/>
          </p:cNvGrpSpPr>
          <p:nvPr/>
        </p:nvGrpSpPr>
        <p:grpSpPr bwMode="auto">
          <a:xfrm>
            <a:off x="9364663" y="3851275"/>
            <a:ext cx="1392237" cy="989013"/>
            <a:chOff x="0" y="0"/>
            <a:chExt cx="1392554" cy="989008"/>
          </a:xfrm>
        </p:grpSpPr>
        <p:grpSp>
          <p:nvGrpSpPr>
            <p:cNvPr id="4101" name="组 6"/>
            <p:cNvGrpSpPr>
              <a:grpSpLocks/>
            </p:cNvGrpSpPr>
            <p:nvPr/>
          </p:nvGrpSpPr>
          <p:grpSpPr bwMode="auto">
            <a:xfrm>
              <a:off x="0" y="0"/>
              <a:ext cx="935158" cy="254390"/>
              <a:chOff x="0" y="0"/>
              <a:chExt cx="935158" cy="254390"/>
            </a:xfrm>
          </p:grpSpPr>
          <p:sp>
            <p:nvSpPr>
              <p:cNvPr id="4102" name="矩形 1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54390" cy="254390"/>
              </a:xfrm>
              <a:prstGeom prst="rect">
                <a:avLst/>
              </a:prstGeom>
              <a:solidFill>
                <a:srgbClr val="008FD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Arial" pitchFamily="34" charset="0"/>
                </a:endParaRPr>
              </a:p>
            </p:txBody>
          </p:sp>
          <p:sp>
            <p:nvSpPr>
              <p:cNvPr id="4103" name="文本框 19"/>
              <p:cNvSpPr txBox="1">
                <a:spLocks noChangeArrowheads="1"/>
              </p:cNvSpPr>
              <p:nvPr/>
            </p:nvSpPr>
            <p:spPr bwMode="auto">
              <a:xfrm>
                <a:off x="217344" y="31110"/>
                <a:ext cx="717814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700" i="1">
                    <a:solidFill>
                      <a:schemeClr val="bg1"/>
                    </a:solidFill>
                    <a:latin typeface="Arial" pitchFamily="34" charset="0"/>
                  </a:rPr>
                  <a:t>G143, B212</a:t>
                </a:r>
                <a:endParaRPr lang="zh-CN" altLang="en-US" sz="700" i="1">
                  <a:solidFill>
                    <a:schemeClr val="bg1"/>
                  </a:solidFill>
                  <a:latin typeface="Arial" pitchFamily="34" charset="0"/>
                </a:endParaRPr>
              </a:p>
            </p:txBody>
          </p:sp>
        </p:grpSp>
        <p:grpSp>
          <p:nvGrpSpPr>
            <p:cNvPr id="4104" name="组 9"/>
            <p:cNvGrpSpPr>
              <a:grpSpLocks/>
            </p:cNvGrpSpPr>
            <p:nvPr/>
          </p:nvGrpSpPr>
          <p:grpSpPr bwMode="auto">
            <a:xfrm>
              <a:off x="0" y="373460"/>
              <a:ext cx="1199362" cy="254390"/>
              <a:chOff x="0" y="0"/>
              <a:chExt cx="1199362" cy="254390"/>
            </a:xfrm>
          </p:grpSpPr>
          <p:sp>
            <p:nvSpPr>
              <p:cNvPr id="4105" name="矩形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54390" cy="254390"/>
              </a:xfrm>
              <a:prstGeom prst="rect">
                <a:avLst/>
              </a:prstGeom>
              <a:solidFill>
                <a:srgbClr val="8CC63E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Arial" pitchFamily="34" charset="0"/>
                </a:endParaRPr>
              </a:p>
            </p:txBody>
          </p:sp>
          <p:sp>
            <p:nvSpPr>
              <p:cNvPr id="4106" name="文本框 15"/>
              <p:cNvSpPr txBox="1">
                <a:spLocks noChangeArrowheads="1"/>
              </p:cNvSpPr>
              <p:nvPr/>
            </p:nvSpPr>
            <p:spPr bwMode="auto">
              <a:xfrm>
                <a:off x="217344" y="31110"/>
                <a:ext cx="982018" cy="2000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700" i="1">
                    <a:solidFill>
                      <a:schemeClr val="bg1"/>
                    </a:solidFill>
                    <a:latin typeface="Arial" pitchFamily="34" charset="0"/>
                  </a:rPr>
                  <a:t>R140,G198, B62</a:t>
                </a:r>
                <a:endParaRPr lang="zh-CN" altLang="en-US" sz="700" i="1">
                  <a:solidFill>
                    <a:schemeClr val="bg1"/>
                  </a:solidFill>
                  <a:latin typeface="Arial" pitchFamily="34" charset="0"/>
                </a:endParaRPr>
              </a:p>
            </p:txBody>
          </p:sp>
        </p:grpSp>
        <p:sp>
          <p:nvSpPr>
            <p:cNvPr id="4107" name="矩形 10"/>
            <p:cNvSpPr>
              <a:spLocks noChangeArrowheads="1"/>
            </p:cNvSpPr>
            <p:nvPr/>
          </p:nvSpPr>
          <p:spPr bwMode="auto">
            <a:xfrm>
              <a:off x="0" y="734618"/>
              <a:ext cx="254390" cy="254390"/>
            </a:xfrm>
            <a:prstGeom prst="rect">
              <a:avLst/>
            </a:prstGeom>
            <a:solidFill>
              <a:srgbClr val="5ACBF5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 pitchFamily="34" charset="0"/>
              </a:endParaRPr>
            </a:p>
          </p:txBody>
        </p:sp>
        <p:sp>
          <p:nvSpPr>
            <p:cNvPr id="4108" name="文本框 12"/>
            <p:cNvSpPr txBox="1">
              <a:spLocks noChangeArrowheads="1"/>
            </p:cNvSpPr>
            <p:nvPr/>
          </p:nvSpPr>
          <p:spPr bwMode="auto">
            <a:xfrm>
              <a:off x="217344" y="765728"/>
              <a:ext cx="1175210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700" i="1">
                  <a:solidFill>
                    <a:schemeClr val="bg1"/>
                  </a:solidFill>
                  <a:latin typeface="Arial" pitchFamily="34" charset="0"/>
                </a:rPr>
                <a:t>R90,G203, B245</a:t>
              </a:r>
              <a:endParaRPr lang="zh-CN" altLang="en-US" sz="700" i="1">
                <a:solidFill>
                  <a:schemeClr val="bg1"/>
                </a:solidFill>
                <a:latin typeface="Arial" pitchFamily="34" charset="0"/>
              </a:endParaRPr>
            </a:p>
          </p:txBody>
        </p:sp>
      </p:grpSp>
      <p:sp>
        <p:nvSpPr>
          <p:cNvPr id="4109" name="TextBox 16"/>
          <p:cNvSpPr txBox="1">
            <a:spLocks noChangeArrowheads="1"/>
          </p:cNvSpPr>
          <p:nvPr/>
        </p:nvSpPr>
        <p:spPr bwMode="auto">
          <a:xfrm>
            <a:off x="5030506" y="4852554"/>
            <a:ext cx="2190750" cy="169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US" sz="600" dirty="0">
                <a:solidFill>
                  <a:srgbClr val="7F7F7F"/>
                </a:solidFill>
                <a:latin typeface="Arial" pitchFamily="34" charset="0"/>
              </a:rPr>
              <a:t>© </a:t>
            </a:r>
            <a:r>
              <a:rPr lang="en-US" sz="600" dirty="0" smtClean="0">
                <a:solidFill>
                  <a:srgbClr val="7F7F7F"/>
                </a:solidFill>
                <a:latin typeface="Arial" pitchFamily="34" charset="0"/>
              </a:rPr>
              <a:t>ZTE</a:t>
            </a:r>
            <a:r>
              <a:rPr lang="en-US" sz="600" baseline="0" dirty="0" smtClean="0">
                <a:solidFill>
                  <a:srgbClr val="7F7F7F"/>
                </a:solidFill>
                <a:latin typeface="Arial" pitchFamily="34" charset="0"/>
              </a:rPr>
              <a:t> </a:t>
            </a:r>
            <a:r>
              <a:rPr lang="en-US" sz="600" dirty="0" smtClean="0">
                <a:solidFill>
                  <a:srgbClr val="7F7F7F"/>
                </a:solidFill>
                <a:latin typeface="Arial" pitchFamily="34" charset="0"/>
              </a:rPr>
              <a:t>All </a:t>
            </a:r>
            <a:r>
              <a:rPr lang="en-US" sz="600" dirty="0">
                <a:solidFill>
                  <a:srgbClr val="7F7F7F"/>
                </a:solidFill>
                <a:latin typeface="Arial" pitchFamily="34" charset="0"/>
              </a:rPr>
              <a:t>rights reserved</a:t>
            </a:r>
          </a:p>
        </p:txBody>
      </p:sp>
      <p:sp>
        <p:nvSpPr>
          <p:cNvPr id="4110" name="Slide Number Placeholder 5"/>
          <p:cNvSpPr>
            <a:spLocks noGrp="1" noChangeArrowheads="1"/>
          </p:cNvSpPr>
          <p:nvPr/>
        </p:nvSpPr>
        <p:spPr bwMode="auto">
          <a:xfrm>
            <a:off x="238125" y="4849813"/>
            <a:ext cx="4191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fld id="{63A232AC-B835-42C1-99DB-2C459B2C1403}" type="slidenum">
              <a:rPr lang="en-US" sz="800">
                <a:solidFill>
                  <a:srgbClr val="404040"/>
                </a:solidFill>
                <a:latin typeface="Arial" pitchFamily="34" charset="0"/>
              </a:rPr>
              <a:pPr/>
              <a:t>‹#›</a:t>
            </a:fld>
            <a:endParaRPr lang="en-US" sz="800">
              <a:solidFill>
                <a:srgbClr val="404040"/>
              </a:solidFill>
              <a:latin typeface="Arial" pitchFamily="34" charset="0"/>
            </a:endParaRPr>
          </a:p>
        </p:txBody>
      </p:sp>
      <p:sp>
        <p:nvSpPr>
          <p:cNvPr id="4111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333375" y="341313"/>
            <a:ext cx="8516938" cy="722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4112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8775" y="1200150"/>
            <a:ext cx="8491538" cy="318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二级</a:t>
            </a:r>
          </a:p>
          <a:p>
            <a:pPr lvl="2"/>
            <a:r>
              <a:rPr lang="zh-CN" smtClean="0"/>
              <a:t>三级</a:t>
            </a:r>
          </a:p>
          <a:p>
            <a:pPr lvl="3"/>
            <a:r>
              <a:rPr lang="zh-CN" smtClean="0"/>
              <a:t>四级</a:t>
            </a:r>
          </a:p>
          <a:p>
            <a:pPr lvl="4"/>
            <a:r>
              <a:rPr lang="zh-CN" smtClean="0"/>
              <a:t>五级</a:t>
            </a:r>
          </a:p>
        </p:txBody>
      </p:sp>
      <p:sp>
        <p:nvSpPr>
          <p:cNvPr id="4113" name="TextBox 17"/>
          <p:cNvSpPr txBox="1">
            <a:spLocks noChangeArrowheads="1"/>
          </p:cNvSpPr>
          <p:nvPr/>
        </p:nvSpPr>
        <p:spPr bwMode="auto">
          <a:xfrm>
            <a:off x="8210408" y="110548"/>
            <a:ext cx="777737" cy="230765"/>
          </a:xfrm>
          <a:prstGeom prst="rect">
            <a:avLst/>
          </a:prstGeom>
          <a:noFill/>
          <a:ln w="9525" cap="flat" cmpd="sng">
            <a:noFill/>
            <a:bevel/>
            <a:headEnd/>
            <a:tailEnd/>
          </a:ln>
          <a:effectLst/>
        </p:spPr>
        <p:txBody>
          <a:bodyPr lIns="0" tIns="0" rIns="0" bIns="0"/>
          <a:lstStyle/>
          <a:p>
            <a:r>
              <a:rPr lang="zh-CN" altLang="en-US" sz="1000" dirty="0" smtClean="0">
                <a:solidFill>
                  <a:srgbClr val="404040"/>
                </a:solidFill>
                <a:latin typeface="微软雅黑" pitchFamily="34" charset="-122"/>
                <a:ea typeface="微软雅黑" pitchFamily="34" charset="-122"/>
                <a:cs typeface="Heiti SC Light"/>
              </a:rPr>
              <a:t>内部公开</a:t>
            </a:r>
            <a:r>
              <a:rPr lang="en-US" sz="1000" dirty="0" smtClean="0">
                <a:solidFill>
                  <a:srgbClr val="404040"/>
                </a:solidFill>
                <a:latin typeface="微软雅黑" pitchFamily="34" charset="-122"/>
                <a:ea typeface="Heiti SC Light"/>
                <a:cs typeface="Heiti SC Light"/>
              </a:rPr>
              <a:t>▲</a:t>
            </a:r>
            <a:endParaRPr lang="en-US" sz="1000" dirty="0">
              <a:solidFill>
                <a:srgbClr val="404040"/>
              </a:solidFill>
              <a:latin typeface="微软雅黑" pitchFamily="34" charset="-122"/>
              <a:ea typeface="Heiti SC Light"/>
              <a:cs typeface="Heiti SC Ligh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7" r:id="rId2"/>
    <p:sldLayoutId id="2147483758" r:id="rId3"/>
  </p:sldLayoutIdLst>
  <p:txStyles>
    <p:titleStyle>
      <a:lvl1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+mj-ea"/>
          <a:cs typeface="+mj-cs"/>
        </a:defRPr>
      </a:lvl1pPr>
      <a:lvl2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2pPr>
      <a:lvl3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3pPr>
      <a:lvl4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4pPr>
      <a:lvl5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9pPr>
    </p:titleStyle>
    <p:bodyStyle>
      <a:lvl1pPr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ZTE-PPT-4x3-0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26988" y="-822325"/>
            <a:ext cx="9191626" cy="689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71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333375" y="341313"/>
            <a:ext cx="8516938" cy="722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7172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8775" y="1200150"/>
            <a:ext cx="8491538" cy="318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二级</a:t>
            </a:r>
          </a:p>
          <a:p>
            <a:pPr lvl="2"/>
            <a:r>
              <a:rPr lang="zh-CN" smtClean="0"/>
              <a:t>三级</a:t>
            </a:r>
          </a:p>
          <a:p>
            <a:pPr lvl="3"/>
            <a:r>
              <a:rPr lang="zh-CN" smtClean="0"/>
              <a:t>四级</a:t>
            </a:r>
          </a:p>
          <a:p>
            <a:pPr lvl="4"/>
            <a:r>
              <a:rPr lang="zh-CN" smtClean="0"/>
              <a:t>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</p:sldLayoutIdLst>
  <p:txStyles>
    <p:titleStyle>
      <a:lvl1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+mj-ea"/>
          <a:cs typeface="+mj-cs"/>
        </a:defRPr>
      </a:lvl1pPr>
      <a:lvl2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2pPr>
      <a:lvl3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3pPr>
      <a:lvl4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4pPr>
      <a:lvl5pPr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pitchFamily="34" charset="0"/>
          <a:ea typeface="微软雅黑" pitchFamily="34" charset="-122"/>
        </a:defRPr>
      </a:lvl9pPr>
    </p:titleStyle>
    <p:bodyStyle>
      <a:lvl1pPr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defTabSz="457200" rtl="0" fontAlgn="base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5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Word___1.doc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430213" y="2390775"/>
            <a:ext cx="4478337" cy="1008063"/>
          </a:xfrm>
        </p:spPr>
        <p:txBody>
          <a:bodyPr/>
          <a:lstStyle/>
          <a:p>
            <a:r>
              <a:rPr lang="zh-CN" altLang="en-US" sz="1400" dirty="0" smtClean="0">
                <a:solidFill>
                  <a:srgbClr val="FFFFFF"/>
                </a:solidFill>
                <a:latin typeface="微软雅黑" pitchFamily="34" charset="-122"/>
                <a:cs typeface="Arial" pitchFamily="34" charset="0"/>
              </a:rPr>
              <a:t>西安基带部</a:t>
            </a:r>
            <a:endParaRPr lang="en-US" altLang="zh-CN" sz="1400" dirty="0" smtClean="0">
              <a:solidFill>
                <a:srgbClr val="FFFFFF"/>
              </a:solidFill>
              <a:latin typeface="微软雅黑" pitchFamily="34" charset="-122"/>
              <a:cs typeface="Arial" pitchFamily="34" charset="0"/>
            </a:endParaRPr>
          </a:p>
          <a:p>
            <a:r>
              <a:rPr lang="zh-CN" altLang="en-US" sz="1400" dirty="0" smtClean="0">
                <a:solidFill>
                  <a:srgbClr val="FFFFFF"/>
                </a:solidFill>
                <a:latin typeface="微软雅黑" pitchFamily="34" charset="-122"/>
                <a:cs typeface="Arial" pitchFamily="34" charset="0"/>
              </a:rPr>
              <a:t>张凯敏</a:t>
            </a:r>
            <a:r>
              <a:rPr lang="en-US" altLang="zh-CN" sz="1400" dirty="0" smtClean="0">
                <a:solidFill>
                  <a:srgbClr val="FFFFFF"/>
                </a:solidFill>
                <a:latin typeface="微软雅黑" pitchFamily="34" charset="-122"/>
                <a:cs typeface="Arial" pitchFamily="34" charset="0"/>
              </a:rPr>
              <a:t>10117906</a:t>
            </a:r>
          </a:p>
          <a:p>
            <a:r>
              <a:rPr lang="en-US" sz="1400" dirty="0" smtClean="0">
                <a:solidFill>
                  <a:srgbClr val="FFFFFF"/>
                </a:solidFill>
                <a:latin typeface="微软雅黑" pitchFamily="34" charset="-122"/>
                <a:cs typeface="Arial" pitchFamily="34" charset="0"/>
              </a:rPr>
              <a:t>2015-11-24</a:t>
            </a:r>
          </a:p>
        </p:txBody>
      </p:sp>
      <p:sp>
        <p:nvSpPr>
          <p:cNvPr id="9220" name="Title 7"/>
          <p:cNvSpPr>
            <a:spLocks noGrp="1"/>
          </p:cNvSpPr>
          <p:nvPr>
            <p:ph type="ctrTitle" idx="4294967295"/>
          </p:nvPr>
        </p:nvSpPr>
        <p:spPr>
          <a:xfrm>
            <a:off x="430213" y="860425"/>
            <a:ext cx="6400800" cy="444500"/>
          </a:xfrm>
        </p:spPr>
        <p:txBody>
          <a:bodyPr/>
          <a:lstStyle/>
          <a:p>
            <a:r>
              <a:rPr lang="en-US" sz="2800" b="1" dirty="0" smtClean="0">
                <a:solidFill>
                  <a:schemeClr val="bg1"/>
                </a:solidFill>
                <a:latin typeface="微软雅黑" pitchFamily="34" charset="-122"/>
              </a:rPr>
              <a:t>ULCA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</a:rPr>
              <a:t>基带部分介绍及故障排查分享</a:t>
            </a:r>
            <a:endParaRPr lang="en-US" sz="2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二、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 CMAC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方案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调度时序</a:t>
            </a:r>
            <a:endParaRPr lang="zh-CN" altLang="en-US" dirty="0"/>
          </a:p>
        </p:txBody>
      </p:sp>
      <p:graphicFrame>
        <p:nvGraphicFramePr>
          <p:cNvPr id="2050" name="Object 2"/>
          <p:cNvGraphicFramePr>
            <a:graphicFrameLocks noChangeAspect="1"/>
          </p:cNvGraphicFramePr>
          <p:nvPr/>
        </p:nvGraphicFramePr>
        <p:xfrm>
          <a:off x="5087842" y="805968"/>
          <a:ext cx="3575050" cy="4064000"/>
        </p:xfrm>
        <a:graphic>
          <a:graphicData uri="http://schemas.openxmlformats.org/presentationml/2006/ole">
            <p:oleObj spid="_x0000_s2050" name="Visio" r:id="rId3" imgW="7018704" imgH="7983963" progId="Visio.Drawing.11">
              <p:embed/>
            </p:oleObj>
          </a:graphicData>
        </a:graphic>
      </p:graphicFrame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358775" y="790113"/>
            <a:ext cx="4294248" cy="3941685"/>
          </a:xfrm>
        </p:spPr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smtClean="0"/>
              <a:t>ULCA</a:t>
            </a:r>
            <a:r>
              <a:rPr lang="zh-CN" altLang="en-US" dirty="0" smtClean="0"/>
              <a:t>各载波独立调度；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、调度时序与普通小区一样；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、</a:t>
            </a:r>
            <a:r>
              <a:rPr lang="en-US" altLang="zh-CN" dirty="0" smtClean="0"/>
              <a:t>PCC</a:t>
            </a:r>
            <a:r>
              <a:rPr lang="zh-CN" altLang="en-US" dirty="0" smtClean="0"/>
              <a:t>、</a:t>
            </a:r>
            <a:r>
              <a:rPr lang="en-US" altLang="zh-CN" dirty="0" smtClean="0"/>
              <a:t>SCC</a:t>
            </a:r>
            <a:r>
              <a:rPr lang="zh-CN" altLang="en-US" dirty="0" smtClean="0"/>
              <a:t>各自独立</a:t>
            </a:r>
            <a:r>
              <a:rPr lang="en-US" altLang="zh-CN" dirty="0" smtClean="0"/>
              <a:t>MAC</a:t>
            </a:r>
            <a:r>
              <a:rPr lang="zh-CN" altLang="en-US" dirty="0" smtClean="0"/>
              <a:t>实例维护；</a:t>
            </a:r>
            <a:endParaRPr lang="en-US" altLang="zh-CN" dirty="0" smtClean="0"/>
          </a:p>
          <a:p>
            <a:r>
              <a:rPr lang="en-US" altLang="zh-CN" dirty="0" smtClean="0"/>
              <a:t>4</a:t>
            </a:r>
            <a:r>
              <a:rPr lang="zh-CN" altLang="en-US" dirty="0" smtClean="0"/>
              <a:t>、右图为</a:t>
            </a:r>
            <a:r>
              <a:rPr lang="en-US" altLang="zh-CN" dirty="0" smtClean="0"/>
              <a:t>TDD </a:t>
            </a:r>
            <a:r>
              <a:rPr lang="zh-CN" altLang="en-US" dirty="0" smtClean="0"/>
              <a:t>子帧配比</a:t>
            </a:r>
            <a:r>
              <a:rPr lang="en-US" altLang="zh-CN" dirty="0" smtClean="0"/>
              <a:t>2</a:t>
            </a:r>
            <a:r>
              <a:rPr lang="zh-CN" altLang="en-US" dirty="0" smtClean="0"/>
              <a:t>下子帧</a:t>
            </a:r>
            <a:r>
              <a:rPr lang="en-US" altLang="zh-CN" dirty="0" smtClean="0"/>
              <a:t>7pusch</a:t>
            </a:r>
            <a:r>
              <a:rPr lang="zh-CN" altLang="en-US" dirty="0" smtClean="0"/>
              <a:t>的调度时序；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685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激活去激活策略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431604"/>
            <a:ext cx="8491538" cy="4606222"/>
          </a:xfrm>
        </p:spPr>
        <p:txBody>
          <a:bodyPr/>
          <a:lstStyle/>
          <a:p>
            <a:r>
              <a:rPr lang="en-US" altLang="zh-CN" sz="2000" dirty="0" smtClean="0"/>
              <a:t>1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ULCA</a:t>
            </a:r>
            <a:r>
              <a:rPr lang="zh-CN" altLang="en-US" sz="2000" dirty="0" smtClean="0"/>
              <a:t>激活条件：三个条件是“与”的关系</a:t>
            </a:r>
          </a:p>
          <a:p>
            <a:r>
              <a:rPr lang="zh-CN" altLang="en-US" sz="2000" dirty="0" smtClean="0"/>
              <a:t>（</a:t>
            </a:r>
            <a:r>
              <a:rPr lang="en-US" altLang="zh-CN" sz="2000" dirty="0" err="1" smtClean="0"/>
              <a:t>SingleRBSinr</a:t>
            </a:r>
            <a:r>
              <a:rPr lang="zh-CN" altLang="en-US" sz="2000" dirty="0" smtClean="0"/>
              <a:t>大于激活门限）</a:t>
            </a:r>
            <a:endParaRPr lang="en-US" altLang="zh-CN" sz="2000" dirty="0" smtClean="0"/>
          </a:p>
          <a:p>
            <a:r>
              <a:rPr lang="en-US" altLang="zh-CN" sz="2000" dirty="0" smtClean="0"/>
              <a:t>&amp;&amp;</a:t>
            </a:r>
            <a:r>
              <a:rPr lang="zh-CN" altLang="en-US" sz="2000" dirty="0" smtClean="0"/>
              <a:t>（</a:t>
            </a:r>
            <a:r>
              <a:rPr lang="en-US" altLang="zh-CN" sz="2000" dirty="0" smtClean="0"/>
              <a:t>PCC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RB</a:t>
            </a:r>
            <a:r>
              <a:rPr lang="zh-CN" altLang="en-US" sz="2000" dirty="0" smtClean="0"/>
              <a:t>利用率</a:t>
            </a:r>
            <a:r>
              <a:rPr lang="en-US" altLang="zh-CN" sz="2000" dirty="0" smtClean="0"/>
              <a:t>&gt;</a:t>
            </a:r>
            <a:r>
              <a:rPr lang="zh-CN" altLang="en-US" sz="2000" dirty="0" smtClean="0"/>
              <a:t>激活门限）</a:t>
            </a:r>
            <a:endParaRPr lang="en-US" altLang="zh-CN" sz="2000" dirty="0" smtClean="0"/>
          </a:p>
          <a:p>
            <a:r>
              <a:rPr lang="en-US" altLang="zh-CN" sz="2000" dirty="0" smtClean="0"/>
              <a:t>&amp;&amp;</a:t>
            </a:r>
            <a:r>
              <a:rPr lang="zh-CN" altLang="en-US" sz="2000" dirty="0" smtClean="0"/>
              <a:t>（</a:t>
            </a:r>
            <a:r>
              <a:rPr lang="en-US" altLang="zh-CN" sz="2000" dirty="0" smtClean="0"/>
              <a:t>SCC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RB</a:t>
            </a:r>
            <a:r>
              <a:rPr lang="zh-CN" altLang="en-US" sz="2000" dirty="0" smtClean="0"/>
              <a:t>利用率</a:t>
            </a:r>
            <a:r>
              <a:rPr lang="en-US" altLang="zh-CN" sz="2000" dirty="0" smtClean="0"/>
              <a:t>&lt;</a:t>
            </a:r>
            <a:r>
              <a:rPr lang="zh-CN" altLang="en-US" sz="2000" dirty="0" smtClean="0"/>
              <a:t>激活门限）</a:t>
            </a:r>
            <a:endParaRPr lang="en-US" altLang="zh-CN" sz="2000" dirty="0" smtClean="0"/>
          </a:p>
          <a:p>
            <a:r>
              <a:rPr lang="zh-CN" altLang="en-US" sz="2000" dirty="0" smtClean="0"/>
              <a:t> </a:t>
            </a:r>
            <a:r>
              <a:rPr lang="en-US" altLang="zh-CN" sz="2000" dirty="0" smtClean="0"/>
              <a:t>&amp;&amp; </a:t>
            </a:r>
            <a:r>
              <a:rPr lang="zh-CN" altLang="en-US" sz="2000" dirty="0" smtClean="0"/>
              <a:t>（</a:t>
            </a:r>
            <a:r>
              <a:rPr lang="en-US" altLang="zh-CN" sz="2000" dirty="0" smtClean="0"/>
              <a:t>GBR or AMBR</a:t>
            </a:r>
            <a:r>
              <a:rPr lang="zh-CN" altLang="en-US" sz="2000" dirty="0" smtClean="0"/>
              <a:t>不满足</a:t>
            </a:r>
            <a:r>
              <a:rPr lang="en-US" altLang="zh-CN" sz="2000" dirty="0" smtClean="0"/>
              <a:t>/</a:t>
            </a:r>
            <a:r>
              <a:rPr lang="zh-CN" altLang="en-US" sz="2000" dirty="0" smtClean="0"/>
              <a:t>上行业务拥塞）</a:t>
            </a:r>
            <a:endParaRPr lang="en-US" altLang="zh-CN" sz="2000" dirty="0" smtClean="0"/>
          </a:p>
          <a:p>
            <a:r>
              <a:rPr lang="en-US" altLang="zh-CN" sz="2000" dirty="0" smtClean="0"/>
              <a:t>&amp;&amp; </a:t>
            </a:r>
            <a:r>
              <a:rPr lang="zh-CN" altLang="en-US" sz="2000" dirty="0" smtClean="0"/>
              <a:t>（无</a:t>
            </a:r>
            <a:r>
              <a:rPr lang="en-US" altLang="zh-CN" sz="2000" dirty="0" smtClean="0"/>
              <a:t>LCG1</a:t>
            </a:r>
            <a:r>
              <a:rPr lang="zh-CN" altLang="en-US" sz="2000" dirty="0" smtClean="0"/>
              <a:t>业务</a:t>
            </a:r>
            <a:r>
              <a:rPr lang="en-US" altLang="zh-CN" sz="2000" dirty="0" smtClean="0"/>
              <a:t>/volte</a:t>
            </a:r>
            <a:r>
              <a:rPr lang="zh-CN" altLang="en-US" sz="2000" dirty="0" smtClean="0"/>
              <a:t>不进行</a:t>
            </a:r>
            <a:r>
              <a:rPr lang="en-US" altLang="zh-CN" sz="2000" dirty="0" err="1" smtClean="0"/>
              <a:t>ulca</a:t>
            </a:r>
            <a:r>
              <a:rPr lang="zh-CN" altLang="en-US" sz="2000" dirty="0" smtClean="0"/>
              <a:t>）</a:t>
            </a:r>
          </a:p>
          <a:p>
            <a:r>
              <a:rPr lang="en-US" altLang="zh-CN" sz="2000" dirty="0" smtClean="0"/>
              <a:t>2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ULCA</a:t>
            </a:r>
            <a:r>
              <a:rPr lang="zh-CN" altLang="en-US" sz="2000" dirty="0" smtClean="0"/>
              <a:t>去激活条件：三个条件是“或”的关系</a:t>
            </a:r>
          </a:p>
          <a:p>
            <a:r>
              <a:rPr lang="zh-CN" altLang="en-US" sz="2000" dirty="0" smtClean="0"/>
              <a:t>（</a:t>
            </a:r>
            <a:r>
              <a:rPr lang="en-US" altLang="zh-CN" sz="2000" dirty="0" err="1" smtClean="0"/>
              <a:t>SingleRBSinr</a:t>
            </a:r>
            <a:r>
              <a:rPr lang="zh-CN" altLang="en-US" sz="2000" dirty="0" smtClean="0"/>
              <a:t>小于去激活门限</a:t>
            </a:r>
            <a:r>
              <a:rPr lang="zh-CN" altLang="en-US" sz="2000" dirty="0" smtClean="0"/>
              <a:t>）</a:t>
            </a:r>
            <a:endParaRPr lang="en-US" altLang="zh-CN" sz="2000" dirty="0" smtClean="0"/>
          </a:p>
          <a:p>
            <a:r>
              <a:rPr lang="en-US" altLang="zh-CN" sz="2000" dirty="0" smtClean="0"/>
              <a:t>|| </a:t>
            </a:r>
            <a:r>
              <a:rPr lang="en-US" altLang="zh-CN" sz="2000" dirty="0" smtClean="0"/>
              <a:t>((PCC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RB</a:t>
            </a:r>
            <a:r>
              <a:rPr lang="zh-CN" altLang="en-US" sz="2000" dirty="0" smtClean="0"/>
              <a:t>利用率</a:t>
            </a:r>
            <a:r>
              <a:rPr lang="en-US" altLang="zh-CN" sz="2000" dirty="0" smtClean="0"/>
              <a:t>&lt;</a:t>
            </a:r>
            <a:r>
              <a:rPr lang="zh-CN" altLang="en-US" sz="2000" dirty="0" smtClean="0"/>
              <a:t>去激活门限</a:t>
            </a:r>
            <a:r>
              <a:rPr lang="en-US" altLang="zh-CN" sz="2000" dirty="0" smtClean="0"/>
              <a:t>) &amp;&amp;</a:t>
            </a:r>
            <a:r>
              <a:rPr lang="zh-CN" altLang="en-US" sz="2000" dirty="0" smtClean="0"/>
              <a:t>（</a:t>
            </a:r>
            <a:r>
              <a:rPr lang="en-US" altLang="zh-CN" sz="2000" dirty="0" smtClean="0"/>
              <a:t>SCC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RB</a:t>
            </a:r>
            <a:r>
              <a:rPr lang="zh-CN" altLang="en-US" sz="2000" dirty="0" smtClean="0"/>
              <a:t>利用率</a:t>
            </a:r>
            <a:r>
              <a:rPr lang="en-US" altLang="zh-CN" sz="2000" dirty="0" smtClean="0"/>
              <a:t>&lt;</a:t>
            </a:r>
            <a:r>
              <a:rPr lang="zh-CN" altLang="en-US" sz="2000" dirty="0" smtClean="0"/>
              <a:t>去激活门限</a:t>
            </a:r>
            <a:r>
              <a:rPr lang="en-US" altLang="zh-CN" sz="2000" dirty="0" smtClean="0"/>
              <a:t>))</a:t>
            </a:r>
            <a:endParaRPr lang="en-US" altLang="zh-CN" sz="2000" dirty="0" smtClean="0"/>
          </a:p>
          <a:p>
            <a:r>
              <a:rPr lang="en-US" altLang="zh-CN" sz="2000" dirty="0" smtClean="0"/>
              <a:t>||</a:t>
            </a:r>
            <a:r>
              <a:rPr lang="zh-CN" altLang="en-US" sz="2000" dirty="0" smtClean="0"/>
              <a:t>（</a:t>
            </a:r>
            <a:r>
              <a:rPr lang="en-US" altLang="zh-CN" sz="2000" dirty="0" err="1" smtClean="0"/>
              <a:t>mcs</a:t>
            </a:r>
            <a:r>
              <a:rPr lang="en-US" altLang="zh-CN" sz="2000" dirty="0" smtClean="0"/>
              <a:t>&lt;</a:t>
            </a:r>
            <a:r>
              <a:rPr lang="zh-CN" altLang="en-US" sz="2000" dirty="0" smtClean="0"/>
              <a:t>去激活门限）</a:t>
            </a:r>
            <a:endParaRPr lang="en-US" altLang="zh-CN" sz="2000" dirty="0" smtClean="0"/>
          </a:p>
          <a:p>
            <a:r>
              <a:rPr lang="en-US" altLang="zh-CN" sz="2000" dirty="0" smtClean="0"/>
              <a:t>||</a:t>
            </a:r>
            <a:r>
              <a:rPr lang="zh-CN" altLang="en-US" sz="2000" dirty="0" smtClean="0"/>
              <a:t>（</a:t>
            </a:r>
            <a:r>
              <a:rPr lang="en-US" altLang="zh-CN" sz="2000" dirty="0" smtClean="0"/>
              <a:t>AMBR/GBR</a:t>
            </a:r>
            <a:r>
              <a:rPr lang="zh-CN" altLang="en-US" sz="2000" dirty="0" smtClean="0"/>
              <a:t>已满足</a:t>
            </a:r>
            <a:r>
              <a:rPr lang="en-US" altLang="zh-CN" sz="2000" dirty="0" smtClean="0"/>
              <a:t>/</a:t>
            </a:r>
            <a:r>
              <a:rPr lang="zh-CN" altLang="en-US" sz="2000" dirty="0" smtClean="0"/>
              <a:t>上行稀疏）</a:t>
            </a:r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与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DL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激活去激活策略交互</a:t>
            </a:r>
            <a:endParaRPr lang="zh-CN" altLang="en-US" dirty="0"/>
          </a:p>
        </p:txBody>
      </p:sp>
      <p:graphicFrame>
        <p:nvGraphicFramePr>
          <p:cNvPr id="24579" name="Object 3"/>
          <p:cNvGraphicFramePr>
            <a:graphicFrameLocks noChangeAspect="1"/>
          </p:cNvGraphicFramePr>
          <p:nvPr/>
        </p:nvGraphicFramePr>
        <p:xfrm>
          <a:off x="635000" y="787400"/>
          <a:ext cx="7947025" cy="4113213"/>
        </p:xfrm>
        <a:graphic>
          <a:graphicData uri="http://schemas.openxmlformats.org/presentationml/2006/ole">
            <p:oleObj spid="_x0000_s24579" name="Visio" r:id="rId3" imgW="4544856" imgH="2677424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隐式去激活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2121763"/>
            <a:ext cx="8491538" cy="2743200"/>
          </a:xfr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400" dirty="0" smtClean="0"/>
              <a:t>    为了</a:t>
            </a:r>
            <a:r>
              <a:rPr lang="en-US" altLang="zh-CN" sz="2400" dirty="0" smtClean="0"/>
              <a:t>UE</a:t>
            </a:r>
            <a:r>
              <a:rPr lang="zh-CN" altLang="en-US" sz="2400" dirty="0" smtClean="0"/>
              <a:t>节省功率，在</a:t>
            </a:r>
            <a:r>
              <a:rPr lang="en-US" altLang="zh-CN" sz="2400" dirty="0" smtClean="0"/>
              <a:t>SCC</a:t>
            </a:r>
            <a:r>
              <a:rPr lang="zh-CN" altLang="en-US" sz="2400" dirty="0" smtClean="0"/>
              <a:t>无调度时尽快去激活，添加了隐式去激活</a:t>
            </a:r>
            <a:endParaRPr lang="en-US" altLang="zh-CN" sz="2400" dirty="0" smtClean="0"/>
          </a:p>
          <a:p>
            <a:pPr>
              <a:buFont typeface="Wingdings" pitchFamily="2" charset="2"/>
              <a:buChar char="u"/>
            </a:pPr>
            <a:r>
              <a:rPr lang="zh-CN" altLang="en-US" sz="2400" dirty="0" smtClean="0"/>
              <a:t>    有各自</a:t>
            </a:r>
            <a:r>
              <a:rPr lang="en-US" altLang="zh-CN" sz="2400" dirty="0" smtClean="0"/>
              <a:t>SCC</a:t>
            </a:r>
            <a:r>
              <a:rPr lang="zh-CN" altLang="en-US" sz="2400" dirty="0" smtClean="0"/>
              <a:t>的</a:t>
            </a:r>
            <a:r>
              <a:rPr lang="en-US" altLang="zh-CN" sz="2400" dirty="0" smtClean="0"/>
              <a:t>DLCMAC</a:t>
            </a:r>
            <a:r>
              <a:rPr lang="zh-CN" altLang="en-US" sz="2400" dirty="0" smtClean="0"/>
              <a:t>维护此定时器；</a:t>
            </a:r>
            <a:r>
              <a:rPr lang="en-US" altLang="zh-CN" sz="2400" dirty="0" smtClean="0"/>
              <a:t>SCC</a:t>
            </a:r>
            <a:r>
              <a:rPr lang="zh-CN" altLang="en-US" sz="2400" dirty="0" smtClean="0"/>
              <a:t>有</a:t>
            </a:r>
            <a:r>
              <a:rPr lang="en-US" altLang="zh-CN" sz="2400" dirty="0" smtClean="0"/>
              <a:t>UL/DL</a:t>
            </a:r>
            <a:r>
              <a:rPr lang="zh-CN" altLang="en-US" sz="2400" dirty="0" smtClean="0"/>
              <a:t>调度时，</a:t>
            </a:r>
            <a:r>
              <a:rPr lang="en-US" altLang="zh-CN" sz="2400" dirty="0" err="1" smtClean="0"/>
              <a:t>ReStartTimer</a:t>
            </a:r>
            <a:endParaRPr lang="en-US" altLang="zh-CN" sz="2400" dirty="0" smtClean="0"/>
          </a:p>
          <a:p>
            <a:pPr>
              <a:buFont typeface="Wingdings" pitchFamily="2" charset="2"/>
              <a:buChar char="u"/>
            </a:pPr>
            <a:r>
              <a:rPr lang="en-US" altLang="zh-CN" sz="2400" dirty="0" smtClean="0"/>
              <a:t>    </a:t>
            </a:r>
            <a:r>
              <a:rPr lang="zh-CN" altLang="en-US" sz="2400" dirty="0" smtClean="0"/>
              <a:t>发现定时器超时后，</a:t>
            </a:r>
            <a:r>
              <a:rPr lang="en-US" altLang="zh-CN" sz="2400" dirty="0" smtClean="0"/>
              <a:t>SCC</a:t>
            </a:r>
            <a:r>
              <a:rPr lang="zh-CN" altLang="en-US" sz="2400" dirty="0" smtClean="0"/>
              <a:t>的</a:t>
            </a:r>
            <a:r>
              <a:rPr lang="en-US" altLang="zh-CN" sz="2400" dirty="0" smtClean="0"/>
              <a:t>DLCMAC</a:t>
            </a:r>
            <a:r>
              <a:rPr lang="en-US" altLang="zh-CN" sz="2400" dirty="0" smtClean="0">
                <a:sym typeface="Wingdings" pitchFamily="2" charset="2"/>
              </a:rPr>
              <a:t>  </a:t>
            </a:r>
            <a:r>
              <a:rPr lang="en-US" altLang="zh-CN" sz="2400" dirty="0" smtClean="0"/>
              <a:t>PCC</a:t>
            </a:r>
            <a:r>
              <a:rPr lang="zh-CN" altLang="en-US" sz="2400" dirty="0" smtClean="0"/>
              <a:t>的</a:t>
            </a:r>
            <a:r>
              <a:rPr lang="en-US" altLang="zh-CN" sz="2400" dirty="0" smtClean="0"/>
              <a:t>DLCMAC</a:t>
            </a:r>
            <a:r>
              <a:rPr lang="en-US" altLang="zh-CN" sz="2400" dirty="0" smtClean="0">
                <a:sym typeface="Wingdings" pitchFamily="2" charset="2"/>
              </a:rPr>
              <a:t></a:t>
            </a:r>
            <a:r>
              <a:rPr lang="en-US" altLang="zh-CN" sz="2400" dirty="0" smtClean="0"/>
              <a:t>PCC</a:t>
            </a:r>
            <a:r>
              <a:rPr lang="zh-CN" altLang="en-US" sz="2400" dirty="0" smtClean="0"/>
              <a:t>的</a:t>
            </a:r>
            <a:r>
              <a:rPr lang="en-US" altLang="zh-CN" sz="2400" dirty="0" smtClean="0"/>
              <a:t>ULCMAC</a:t>
            </a:r>
            <a:r>
              <a:rPr lang="zh-CN" altLang="en-US" sz="2400" dirty="0" smtClean="0"/>
              <a:t>发 去激活命令</a:t>
            </a:r>
            <a:r>
              <a:rPr lang="en-US" altLang="zh-CN" sz="2400" dirty="0" smtClean="0"/>
              <a:t>,ULCMAC</a:t>
            </a:r>
            <a:r>
              <a:rPr lang="zh-CN" altLang="en-US" sz="2400" dirty="0" smtClean="0"/>
              <a:t>去激活</a:t>
            </a:r>
            <a:endParaRPr lang="zh-CN" altLang="en-US" sz="2400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7167" y="790113"/>
            <a:ext cx="7696200" cy="119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en-US" altLang="zh-CN" dirty="0" err="1" smtClean="0">
                <a:solidFill>
                  <a:srgbClr val="404040"/>
                </a:solidFill>
                <a:latin typeface="微软雅黑" pitchFamily="34" charset="-122"/>
              </a:rPr>
              <a:t>ExtPHR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33165" y="1783123"/>
            <a:ext cx="5086905" cy="3140067"/>
          </a:xfrm>
        </p:spPr>
        <p:txBody>
          <a:bodyPr/>
          <a:lstStyle/>
          <a:p>
            <a:pPr marL="269875" indent="-269875">
              <a:buFont typeface="Wingdings" pitchFamily="2" charset="2"/>
              <a:buChar char="u"/>
            </a:pPr>
            <a:r>
              <a:rPr lang="en-US" altLang="zh-CN" sz="1800" dirty="0" err="1" smtClean="0"/>
              <a:t>extPHR</a:t>
            </a:r>
            <a:r>
              <a:rPr lang="zh-CN" altLang="en-US" sz="1800" dirty="0" smtClean="0"/>
              <a:t>使能信令见信令截图，高通终端要求必须使能</a:t>
            </a:r>
            <a:r>
              <a:rPr lang="en-US" altLang="zh-CN" sz="1800" dirty="0" err="1" smtClean="0"/>
              <a:t>extPHR</a:t>
            </a:r>
            <a:r>
              <a:rPr lang="zh-CN" altLang="en-US" sz="1800" dirty="0" smtClean="0"/>
              <a:t>，否则会重配失败</a:t>
            </a:r>
            <a:endParaRPr lang="en-US" altLang="zh-CN" sz="1800" dirty="0" smtClean="0"/>
          </a:p>
          <a:p>
            <a:pPr marL="269875" indent="-269875">
              <a:buFont typeface="Wingdings" pitchFamily="2" charset="2"/>
              <a:buChar char="u"/>
            </a:pPr>
            <a:r>
              <a:rPr lang="en-US" altLang="zh-CN" sz="1800" dirty="0" err="1" smtClean="0"/>
              <a:t>NormalPHR</a:t>
            </a:r>
            <a:r>
              <a:rPr lang="zh-CN" altLang="en-US" sz="1800" dirty="0" smtClean="0"/>
              <a:t>是只能上报</a:t>
            </a:r>
            <a:r>
              <a:rPr lang="en-US" altLang="zh-CN" sz="1800" dirty="0" smtClean="0"/>
              <a:t>1</a:t>
            </a:r>
            <a:r>
              <a:rPr lang="zh-CN" altLang="en-US" sz="1800" dirty="0" smtClean="0"/>
              <a:t>个小区的</a:t>
            </a:r>
            <a:r>
              <a:rPr lang="en-US" altLang="zh-CN" sz="1800" dirty="0" smtClean="0"/>
              <a:t>PHR</a:t>
            </a:r>
            <a:r>
              <a:rPr lang="zh-CN" altLang="en-US" sz="1800" dirty="0" smtClean="0"/>
              <a:t>信息，而且没有携带</a:t>
            </a:r>
            <a:r>
              <a:rPr lang="en-US" altLang="zh-CN" sz="1800" dirty="0" err="1" smtClean="0"/>
              <a:t>Pcmax</a:t>
            </a:r>
            <a:r>
              <a:rPr lang="zh-CN" altLang="en-US" sz="1800" dirty="0" smtClean="0"/>
              <a:t>信息</a:t>
            </a:r>
            <a:endParaRPr lang="en-US" altLang="zh-CN" sz="1800" dirty="0" smtClean="0"/>
          </a:p>
          <a:p>
            <a:pPr marL="269875" indent="-269875">
              <a:buFont typeface="Wingdings" pitchFamily="2" charset="2"/>
              <a:buChar char="u"/>
            </a:pPr>
            <a:r>
              <a:rPr lang="en-US" altLang="zh-CN" sz="1800" dirty="0" err="1" smtClean="0"/>
              <a:t>extPHR</a:t>
            </a:r>
            <a:r>
              <a:rPr lang="zh-CN" altLang="en-US" sz="1800" dirty="0" smtClean="0"/>
              <a:t>中会上报同一子帧所有</a:t>
            </a:r>
            <a:r>
              <a:rPr lang="en-US" altLang="zh-CN" sz="1800" dirty="0" smtClean="0"/>
              <a:t>CC</a:t>
            </a:r>
            <a:r>
              <a:rPr lang="zh-CN" altLang="en-US" sz="1800" dirty="0" smtClean="0"/>
              <a:t>的</a:t>
            </a:r>
            <a:r>
              <a:rPr lang="en-US" altLang="zh-CN" sz="1800" dirty="0" smtClean="0"/>
              <a:t>PHR</a:t>
            </a:r>
            <a:r>
              <a:rPr lang="zh-CN" altLang="en-US" sz="1800" dirty="0" smtClean="0"/>
              <a:t>和</a:t>
            </a:r>
            <a:r>
              <a:rPr lang="en-US" altLang="zh-CN" sz="1800" dirty="0" err="1" smtClean="0"/>
              <a:t>Pcmax</a:t>
            </a:r>
            <a:r>
              <a:rPr lang="zh-CN" altLang="en-US" sz="1800" dirty="0" smtClean="0"/>
              <a:t>信息；若某</a:t>
            </a:r>
            <a:r>
              <a:rPr lang="en-US" altLang="zh-CN" sz="1800" dirty="0" smtClean="0"/>
              <a:t>CC</a:t>
            </a:r>
            <a:r>
              <a:rPr lang="zh-CN" altLang="en-US" sz="1800" dirty="0" smtClean="0"/>
              <a:t>此子帧无调度，则按照</a:t>
            </a:r>
            <a:r>
              <a:rPr lang="en-US" altLang="zh-CN" sz="1800" dirty="0" smtClean="0"/>
              <a:t>1RB</a:t>
            </a:r>
            <a:r>
              <a:rPr lang="zh-CN" altLang="en-US" sz="1800" dirty="0" smtClean="0"/>
              <a:t>计算</a:t>
            </a:r>
            <a:r>
              <a:rPr lang="en-US" altLang="zh-CN" sz="1800" dirty="0" smtClean="0"/>
              <a:t>PHR</a:t>
            </a:r>
            <a:r>
              <a:rPr lang="zh-CN" altLang="en-US" sz="1800" dirty="0" smtClean="0"/>
              <a:t>上报</a:t>
            </a:r>
            <a:endParaRPr lang="en-US" altLang="zh-CN" sz="1800" dirty="0" smtClean="0"/>
          </a:p>
          <a:p>
            <a:pPr marL="269875" indent="-269875">
              <a:buFont typeface="Wingdings" pitchFamily="2" charset="2"/>
              <a:buChar char="u"/>
            </a:pPr>
            <a:r>
              <a:rPr lang="en-US" altLang="zh-CN" sz="1800" dirty="0" smtClean="0"/>
              <a:t>PUCCH/PUSCH</a:t>
            </a:r>
            <a:r>
              <a:rPr lang="zh-CN" altLang="en-US" sz="1800" dirty="0" smtClean="0"/>
              <a:t>同传不使能时，无</a:t>
            </a:r>
            <a:r>
              <a:rPr lang="en-US" altLang="zh-CN" sz="1800" dirty="0" smtClean="0"/>
              <a:t>type2 </a:t>
            </a:r>
            <a:r>
              <a:rPr lang="en-US" altLang="zh-CN" sz="1800" dirty="0" err="1" smtClean="0"/>
              <a:t>extPHR</a:t>
            </a:r>
            <a:endParaRPr lang="zh-CN" altLang="en-US" sz="1800" dirty="0"/>
          </a:p>
        </p:txBody>
      </p:sp>
      <p:sp>
        <p:nvSpPr>
          <p:cNvPr id="3481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4817" name="Object 1"/>
          <p:cNvGraphicFramePr>
            <a:graphicFrameLocks noChangeAspect="1"/>
          </p:cNvGraphicFramePr>
          <p:nvPr/>
        </p:nvGraphicFramePr>
        <p:xfrm>
          <a:off x="441325" y="720893"/>
          <a:ext cx="3851275" cy="1071562"/>
        </p:xfrm>
        <a:graphic>
          <a:graphicData uri="http://schemas.openxmlformats.org/presentationml/2006/ole">
            <p:oleObj spid="_x0000_s34817" name="Visio" r:id="rId3" imgW="2233440" imgH="623043" progId="Visio.Drawing.11">
              <p:embed/>
            </p:oleObj>
          </a:graphicData>
        </a:graphic>
      </p:graphicFrame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0" y="6699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4821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4820" name="Object 4"/>
          <p:cNvGraphicFramePr>
            <a:graphicFrameLocks noChangeAspect="1"/>
          </p:cNvGraphicFramePr>
          <p:nvPr/>
        </p:nvGraphicFramePr>
        <p:xfrm>
          <a:off x="5441950" y="722665"/>
          <a:ext cx="2927350" cy="4200525"/>
        </p:xfrm>
        <a:graphic>
          <a:graphicData uri="http://schemas.openxmlformats.org/presentationml/2006/ole">
            <p:oleObj spid="_x0000_s34820" name="Visio" r:id="rId4" imgW="2926800" imgH="4196751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激活去激活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MACCE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81493" y="1343609"/>
            <a:ext cx="8491538" cy="3200400"/>
          </a:xfrm>
        </p:spPr>
        <p:txBody>
          <a:bodyPr/>
          <a:lstStyle/>
          <a:p>
            <a:pPr marL="354013" indent="-354013">
              <a:buFont typeface="Wingdings" pitchFamily="2" charset="2"/>
              <a:buChar char="u"/>
            </a:pPr>
            <a:r>
              <a:rPr lang="zh-CN" altLang="en-US" dirty="0" smtClean="0"/>
              <a:t>是一个下行</a:t>
            </a:r>
            <a:r>
              <a:rPr lang="en-US" altLang="zh-CN" dirty="0" smtClean="0"/>
              <a:t>MACCE</a:t>
            </a:r>
          </a:p>
          <a:p>
            <a:pPr marL="354013" indent="-354013">
              <a:buFont typeface="Wingdings" pitchFamily="2" charset="2"/>
              <a:buChar char="u"/>
            </a:pPr>
            <a:r>
              <a:rPr lang="zh-CN" altLang="en-US" dirty="0" smtClean="0"/>
              <a:t>对应</a:t>
            </a:r>
            <a:r>
              <a:rPr lang="en-US" altLang="zh-CN" dirty="0" smtClean="0"/>
              <a:t>bit</a:t>
            </a:r>
            <a:r>
              <a:rPr lang="zh-CN" altLang="en-US" dirty="0" smtClean="0"/>
              <a:t>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表示激活</a:t>
            </a:r>
            <a:endParaRPr lang="en-US" altLang="zh-CN" dirty="0" smtClean="0"/>
          </a:p>
          <a:p>
            <a:pPr marL="354013" indent="-354013">
              <a:buFont typeface="Wingdings" pitchFamily="2" charset="2"/>
              <a:buChar char="u"/>
            </a:pPr>
            <a:r>
              <a:rPr lang="en-US" altLang="zh-CN" dirty="0" smtClean="0"/>
              <a:t>C1</a:t>
            </a:r>
            <a:r>
              <a:rPr lang="zh-CN" altLang="en-US" dirty="0" smtClean="0"/>
              <a:t>表示</a:t>
            </a:r>
            <a:r>
              <a:rPr lang="en-US" altLang="zh-CN" dirty="0" err="1" smtClean="0"/>
              <a:t>SCCIndex</a:t>
            </a:r>
            <a:r>
              <a:rPr lang="zh-CN" altLang="en-US" dirty="0" smtClean="0"/>
              <a:t>（空口配置中）为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，表示激活此载波</a:t>
            </a:r>
            <a:endParaRPr lang="en-US" altLang="zh-CN" dirty="0" smtClean="0"/>
          </a:p>
          <a:p>
            <a:pPr marL="354013" indent="-354013">
              <a:buFont typeface="Wingdings" pitchFamily="2" charset="2"/>
              <a:buChar char="u"/>
            </a:pPr>
            <a:r>
              <a:rPr lang="zh-CN" altLang="en-US" dirty="0" smtClean="0"/>
              <a:t>由</a:t>
            </a:r>
            <a:r>
              <a:rPr lang="en-US" altLang="zh-CN" dirty="0" smtClean="0"/>
              <a:t>DLCMAC</a:t>
            </a:r>
            <a:r>
              <a:rPr lang="zh-CN" altLang="en-US" dirty="0" smtClean="0"/>
              <a:t>生成并下发</a:t>
            </a:r>
            <a:endParaRPr lang="zh-CN" altLang="en-US" dirty="0"/>
          </a:p>
        </p:txBody>
      </p:sp>
      <p:sp>
        <p:nvSpPr>
          <p:cNvPr id="3379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3793" name="Object 1"/>
          <p:cNvGraphicFramePr>
            <a:graphicFrameLocks noChangeAspect="1"/>
          </p:cNvGraphicFramePr>
          <p:nvPr/>
        </p:nvGraphicFramePr>
        <p:xfrm>
          <a:off x="4286069" y="798512"/>
          <a:ext cx="4689980" cy="1244892"/>
        </p:xfrm>
        <a:graphic>
          <a:graphicData uri="http://schemas.openxmlformats.org/presentationml/2006/ole">
            <p:oleObj spid="_x0000_s33793" name="Visio" r:id="rId3" imgW="2233440" imgH="595654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——BSR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分发时机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790113"/>
            <a:ext cx="8491538" cy="3941685"/>
          </a:xfrm>
        </p:spPr>
        <p:txBody>
          <a:bodyPr/>
          <a:lstStyle/>
          <a:p>
            <a:pPr marL="269875" indent="-269875">
              <a:buFont typeface="Wingdings" pitchFamily="2" charset="2"/>
              <a:buChar char="u"/>
            </a:pPr>
            <a:r>
              <a:rPr lang="en-US" altLang="zh-CN" sz="2000" dirty="0" smtClean="0"/>
              <a:t>ULCA</a:t>
            </a:r>
            <a:r>
              <a:rPr lang="zh-CN" altLang="en-US" sz="2000" dirty="0" smtClean="0"/>
              <a:t>只对</a:t>
            </a:r>
            <a:r>
              <a:rPr lang="en-US" altLang="zh-CN" sz="2000" dirty="0" smtClean="0"/>
              <a:t>LCG2/3</a:t>
            </a:r>
            <a:r>
              <a:rPr lang="zh-CN" altLang="en-US" sz="2000" dirty="0" smtClean="0"/>
              <a:t>做载波聚合</a:t>
            </a:r>
          </a:p>
          <a:p>
            <a:pPr marL="269875" indent="-269875">
              <a:buFont typeface="Wingdings" pitchFamily="2" charset="2"/>
              <a:buChar char="u"/>
            </a:pPr>
            <a:r>
              <a:rPr lang="en-US" altLang="zh-CN" sz="2000" dirty="0" smtClean="0"/>
              <a:t>BSR</a:t>
            </a:r>
            <a:r>
              <a:rPr lang="zh-CN" altLang="en-US" sz="2000" dirty="0" smtClean="0"/>
              <a:t>只有在</a:t>
            </a:r>
            <a:r>
              <a:rPr lang="en-US" altLang="zh-CN" sz="2000" dirty="0" smtClean="0"/>
              <a:t>SCC</a:t>
            </a:r>
            <a:r>
              <a:rPr lang="zh-CN" altLang="en-US" sz="2000" dirty="0" smtClean="0"/>
              <a:t>激活时候才会分配</a:t>
            </a:r>
          </a:p>
          <a:p>
            <a:pPr marL="269875" indent="-269875">
              <a:buFont typeface="Wingdings" pitchFamily="2" charset="2"/>
              <a:buChar char="u"/>
            </a:pPr>
            <a:r>
              <a:rPr lang="en-US" altLang="zh-CN" sz="2000" dirty="0" smtClean="0"/>
              <a:t>BSR</a:t>
            </a:r>
            <a:r>
              <a:rPr lang="zh-CN" altLang="en-US" sz="2000" dirty="0" smtClean="0"/>
              <a:t>分发时机：</a:t>
            </a:r>
          </a:p>
          <a:p>
            <a:pPr marL="625475" indent="-271463">
              <a:buFont typeface="Wingdings" pitchFamily="2" charset="2"/>
              <a:buChar char="Ø"/>
            </a:pPr>
            <a:r>
              <a:rPr lang="zh-CN" altLang="en-US" sz="2000" dirty="0" smtClean="0"/>
              <a:t>激活去激活周期判断点</a:t>
            </a:r>
          </a:p>
          <a:p>
            <a:pPr marL="625475" indent="-271463">
              <a:buFont typeface="Wingdings" pitchFamily="2" charset="2"/>
              <a:buChar char="Ø"/>
            </a:pPr>
            <a:r>
              <a:rPr lang="en-US" altLang="zh-CN" sz="2000" dirty="0" smtClean="0"/>
              <a:t>PCC</a:t>
            </a:r>
            <a:r>
              <a:rPr lang="zh-CN" altLang="en-US" sz="2000" dirty="0" smtClean="0"/>
              <a:t>收到</a:t>
            </a:r>
            <a:r>
              <a:rPr lang="en-US" altLang="zh-CN" sz="2000" dirty="0" smtClean="0"/>
              <a:t>SCC</a:t>
            </a:r>
            <a:r>
              <a:rPr lang="zh-CN" altLang="en-US" sz="2000" dirty="0" smtClean="0"/>
              <a:t>调度结果后，马上重新分配</a:t>
            </a:r>
            <a:r>
              <a:rPr lang="en-US" altLang="zh-CN" sz="2000" dirty="0" smtClean="0"/>
              <a:t>BSR</a:t>
            </a:r>
            <a:r>
              <a:rPr lang="zh-CN" altLang="en-US" sz="2000" dirty="0" smtClean="0"/>
              <a:t>然后分发</a:t>
            </a:r>
          </a:p>
          <a:p>
            <a:pPr marL="625475" indent="-271463">
              <a:buFont typeface="Wingdings" pitchFamily="2" charset="2"/>
              <a:buChar char="Ø"/>
            </a:pPr>
            <a:r>
              <a:rPr lang="zh-CN" altLang="en-US" sz="2000" dirty="0" smtClean="0"/>
              <a:t>收到</a:t>
            </a:r>
            <a:r>
              <a:rPr lang="en-US" altLang="zh-CN" sz="2000" dirty="0" smtClean="0"/>
              <a:t>BSR</a:t>
            </a:r>
            <a:r>
              <a:rPr lang="zh-CN" altLang="en-US" sz="2000" dirty="0" smtClean="0"/>
              <a:t>上报</a:t>
            </a:r>
          </a:p>
          <a:p>
            <a:pPr marL="625475" indent="-271463">
              <a:buFont typeface="Wingdings" pitchFamily="2" charset="2"/>
              <a:buChar char="Ø"/>
            </a:pPr>
            <a:r>
              <a:rPr lang="en-US" altLang="zh-CN" sz="2000" dirty="0" smtClean="0"/>
              <a:t>GBR/</a:t>
            </a:r>
            <a:r>
              <a:rPr lang="en-US" altLang="zh-CN" sz="2000" dirty="0" err="1" smtClean="0"/>
              <a:t>nGBR</a:t>
            </a:r>
            <a:r>
              <a:rPr lang="zh-CN" altLang="en-US" sz="2000" dirty="0" smtClean="0"/>
              <a:t>流控窗不为</a:t>
            </a:r>
            <a:r>
              <a:rPr lang="en-US" altLang="zh-CN" sz="2000" dirty="0" smtClean="0"/>
              <a:t>0</a:t>
            </a:r>
          </a:p>
          <a:p>
            <a:pPr marL="625475" indent="-271463">
              <a:buFont typeface="Wingdings" pitchFamily="2" charset="2"/>
              <a:buChar char="Ø"/>
            </a:pPr>
            <a:r>
              <a:rPr lang="en-US" altLang="zh-CN" sz="2000" dirty="0" smtClean="0"/>
              <a:t>GBR/</a:t>
            </a:r>
            <a:r>
              <a:rPr lang="en-US" altLang="zh-CN" sz="2000" dirty="0" err="1" smtClean="0"/>
              <a:t>nGBR</a:t>
            </a:r>
            <a:r>
              <a:rPr lang="zh-CN" altLang="en-US" sz="2000" dirty="0" smtClean="0"/>
              <a:t>流控窗重新初始时</a:t>
            </a:r>
          </a:p>
          <a:p>
            <a:pPr marL="625475" indent="-271463">
              <a:buFont typeface="Wingdings" pitchFamily="2" charset="2"/>
              <a:buChar char="Ø"/>
            </a:pPr>
            <a:r>
              <a:rPr lang="en-US" altLang="zh-CN" sz="2000" dirty="0" smtClean="0"/>
              <a:t>DRX</a:t>
            </a:r>
            <a:r>
              <a:rPr lang="zh-CN" altLang="en-US" sz="2000" dirty="0" smtClean="0"/>
              <a:t>从</a:t>
            </a:r>
            <a:r>
              <a:rPr lang="en-US" altLang="zh-CN" sz="2000" dirty="0" smtClean="0"/>
              <a:t>sleep</a:t>
            </a:r>
            <a:r>
              <a:rPr lang="zh-CN" altLang="en-US" sz="2000" dirty="0" smtClean="0"/>
              <a:t>到</a:t>
            </a:r>
            <a:r>
              <a:rPr lang="en-US" altLang="zh-CN" sz="2000" dirty="0" smtClean="0"/>
              <a:t>active</a:t>
            </a:r>
            <a:endParaRPr lang="zh-CN" altLang="en-US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——BSR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分配策略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790113"/>
            <a:ext cx="8491538" cy="2494263"/>
          </a:xfrm>
        </p:spPr>
        <p:txBody>
          <a:bodyPr/>
          <a:lstStyle/>
          <a:p>
            <a:r>
              <a:rPr lang="en-US" altLang="zh-CN" sz="2000" dirty="0" err="1" smtClean="0"/>
              <a:t>BSR_pcc</a:t>
            </a:r>
            <a:r>
              <a:rPr lang="en-US" altLang="zh-CN" sz="2000" dirty="0" smtClean="0"/>
              <a:t>=</a:t>
            </a:r>
            <a:r>
              <a:rPr lang="en-US" altLang="zh-CN" sz="2000" dirty="0" err="1" smtClean="0"/>
              <a:t>AllBSR</a:t>
            </a:r>
            <a:r>
              <a:rPr lang="en-US" altLang="zh-CN" sz="2000" dirty="0" smtClean="0"/>
              <a:t>*</a:t>
            </a:r>
            <a:r>
              <a:rPr lang="en-US" altLang="zh-CN" sz="2000" dirty="0" err="1" smtClean="0"/>
              <a:t>SE_pcc</a:t>
            </a:r>
            <a:r>
              <a:rPr lang="en-US" altLang="zh-CN" sz="2000" dirty="0" smtClean="0"/>
              <a:t>*</a:t>
            </a:r>
            <a:r>
              <a:rPr lang="en-US" altLang="zh-CN" sz="2000" dirty="0" err="1" smtClean="0"/>
              <a:t>M_pcc</a:t>
            </a:r>
            <a:r>
              <a:rPr lang="en-US" altLang="zh-CN" sz="2000" dirty="0" smtClean="0"/>
              <a:t>/(</a:t>
            </a:r>
            <a:r>
              <a:rPr lang="en-US" altLang="zh-CN" sz="2000" dirty="0" err="1" smtClean="0"/>
              <a:t>SE_pcc</a:t>
            </a:r>
            <a:r>
              <a:rPr lang="en-US" altLang="zh-CN" sz="2000" dirty="0" smtClean="0"/>
              <a:t>*</a:t>
            </a:r>
            <a:r>
              <a:rPr lang="en-US" altLang="zh-CN" sz="2000" dirty="0" err="1" smtClean="0"/>
              <a:t>M_pcc+SE_scc</a:t>
            </a:r>
            <a:r>
              <a:rPr lang="en-US" altLang="zh-CN" sz="2000" dirty="0" smtClean="0"/>
              <a:t>*</a:t>
            </a:r>
            <a:r>
              <a:rPr lang="en-US" altLang="zh-CN" sz="2000" dirty="0" err="1" smtClean="0"/>
              <a:t>M_scc</a:t>
            </a:r>
            <a:r>
              <a:rPr lang="en-US" altLang="zh-CN" sz="2000" dirty="0" smtClean="0"/>
              <a:t>)</a:t>
            </a:r>
          </a:p>
          <a:p>
            <a:r>
              <a:rPr lang="en-US" altLang="zh-CN" sz="2000" dirty="0" err="1" smtClean="0"/>
              <a:t>BSR_pcc</a:t>
            </a:r>
            <a:r>
              <a:rPr lang="en-US" altLang="zh-CN" sz="2000" dirty="0" smtClean="0"/>
              <a:t>=</a:t>
            </a:r>
            <a:r>
              <a:rPr lang="en-US" altLang="zh-CN" sz="2000" dirty="0" err="1" smtClean="0"/>
              <a:t>AllBSR</a:t>
            </a:r>
            <a:r>
              <a:rPr lang="en-US" altLang="zh-CN" sz="2000" dirty="0" smtClean="0"/>
              <a:t>*</a:t>
            </a:r>
            <a:r>
              <a:rPr lang="en-US" altLang="zh-CN" sz="2000" dirty="0" err="1" smtClean="0"/>
              <a:t>SE_scc</a:t>
            </a:r>
            <a:r>
              <a:rPr lang="en-US" altLang="zh-CN" sz="2000" dirty="0" smtClean="0"/>
              <a:t>*</a:t>
            </a:r>
            <a:r>
              <a:rPr lang="en-US" altLang="zh-CN" sz="2000" dirty="0" err="1" smtClean="0"/>
              <a:t>M_scc</a:t>
            </a:r>
            <a:r>
              <a:rPr lang="en-US" altLang="zh-CN" sz="2000" dirty="0" smtClean="0"/>
              <a:t>/(</a:t>
            </a:r>
            <a:r>
              <a:rPr lang="en-US" altLang="zh-CN" sz="2000" dirty="0" err="1" smtClean="0"/>
              <a:t>SE_pcc</a:t>
            </a:r>
            <a:r>
              <a:rPr lang="en-US" altLang="zh-CN" sz="2000" dirty="0" smtClean="0"/>
              <a:t>*</a:t>
            </a:r>
            <a:r>
              <a:rPr lang="en-US" altLang="zh-CN" sz="2000" dirty="0" err="1" smtClean="0"/>
              <a:t>M_pcc+SE_scc</a:t>
            </a:r>
            <a:r>
              <a:rPr lang="en-US" altLang="zh-CN" sz="2000" dirty="0" smtClean="0"/>
              <a:t>*</a:t>
            </a:r>
            <a:r>
              <a:rPr lang="en-US" altLang="zh-CN" sz="2000" dirty="0" err="1" smtClean="0"/>
              <a:t>M_scc</a:t>
            </a:r>
            <a:r>
              <a:rPr lang="en-US" altLang="zh-CN" sz="2000" dirty="0" smtClean="0"/>
              <a:t>)</a:t>
            </a:r>
          </a:p>
          <a:p>
            <a:r>
              <a:rPr lang="zh-CN" altLang="en-US" sz="2000" dirty="0" smtClean="0"/>
              <a:t>其中：</a:t>
            </a:r>
          </a:p>
          <a:p>
            <a:r>
              <a:rPr lang="en-US" altLang="zh-CN" sz="2000" dirty="0" err="1" smtClean="0"/>
              <a:t>SE_pcc</a:t>
            </a:r>
            <a:r>
              <a:rPr lang="en-US" altLang="zh-CN" sz="2000" dirty="0" smtClean="0"/>
              <a:t>/</a:t>
            </a:r>
            <a:r>
              <a:rPr lang="en-US" altLang="zh-CN" sz="2000" dirty="0" err="1" smtClean="0"/>
              <a:t>SE_scc</a:t>
            </a:r>
            <a:r>
              <a:rPr lang="zh-CN" altLang="en-US" sz="2000" dirty="0" smtClean="0"/>
              <a:t>为</a:t>
            </a:r>
            <a:r>
              <a:rPr lang="en-US" altLang="zh-CN" sz="2000" dirty="0" smtClean="0"/>
              <a:t>PCC/SCC</a:t>
            </a:r>
            <a:r>
              <a:rPr lang="zh-CN" altLang="en-US" sz="2000" dirty="0" smtClean="0"/>
              <a:t>的频谱效率，由</a:t>
            </a:r>
            <a:r>
              <a:rPr lang="en-US" altLang="zh-CN" sz="2000" dirty="0" smtClean="0"/>
              <a:t>PCC/SCC</a:t>
            </a:r>
            <a:r>
              <a:rPr lang="zh-CN" altLang="en-US" sz="2000" dirty="0" smtClean="0"/>
              <a:t>宽带</a:t>
            </a:r>
            <a:r>
              <a:rPr lang="en-US" altLang="zh-CN" sz="2000" dirty="0" err="1" smtClean="0"/>
              <a:t>sinr</a:t>
            </a:r>
            <a:r>
              <a:rPr lang="zh-CN" altLang="en-US" sz="2000" dirty="0" smtClean="0"/>
              <a:t>查表得出</a:t>
            </a:r>
            <a:endParaRPr lang="en-US" altLang="zh-CN" sz="2000" dirty="0" smtClean="0"/>
          </a:p>
          <a:p>
            <a:r>
              <a:rPr lang="en-US" altLang="zh-CN" sz="2000" dirty="0" err="1" smtClean="0"/>
              <a:t>M_pcc</a:t>
            </a:r>
            <a:r>
              <a:rPr lang="en-US" altLang="zh-CN" sz="2000" dirty="0" smtClean="0"/>
              <a:t>/</a:t>
            </a:r>
            <a:r>
              <a:rPr lang="en-US" altLang="zh-CN" sz="2000" dirty="0" err="1" smtClean="0"/>
              <a:t>M_scc</a:t>
            </a:r>
            <a:r>
              <a:rPr lang="zh-CN" altLang="en-US" sz="2000" dirty="0" smtClean="0"/>
              <a:t>是用</a:t>
            </a:r>
            <a:r>
              <a:rPr lang="en-US" altLang="zh-CN" sz="2000" dirty="0" err="1" smtClean="0"/>
              <a:t>extPHR</a:t>
            </a:r>
            <a:r>
              <a:rPr lang="zh-CN" altLang="en-US" sz="2000" dirty="0" smtClean="0"/>
              <a:t>上报的</a:t>
            </a:r>
            <a:r>
              <a:rPr lang="en-US" altLang="zh-CN" sz="2000" dirty="0" smtClean="0"/>
              <a:t>PCC/SCC</a:t>
            </a:r>
            <a:r>
              <a:rPr lang="zh-CN" altLang="en-US" sz="2000" dirty="0" smtClean="0"/>
              <a:t>的</a:t>
            </a:r>
            <a:r>
              <a:rPr lang="en-US" altLang="zh-CN" sz="2000" dirty="0" err="1" smtClean="0"/>
              <a:t>Pcmax</a:t>
            </a:r>
            <a:r>
              <a:rPr lang="zh-CN" altLang="en-US" sz="2000" dirty="0" smtClean="0"/>
              <a:t>作为最大发射功率的功率受限点的</a:t>
            </a:r>
            <a:r>
              <a:rPr lang="en-US" altLang="zh-CN" sz="2000" dirty="0" smtClean="0"/>
              <a:t>M0</a:t>
            </a:r>
            <a:r>
              <a:rPr lang="zh-CN" altLang="en-US" sz="2000" dirty="0" smtClean="0"/>
              <a:t>，公式如下：</a:t>
            </a:r>
            <a:endParaRPr lang="en-US" altLang="zh-CN" sz="2000" dirty="0" smtClean="0"/>
          </a:p>
          <a:p>
            <a:endParaRPr lang="en-US" altLang="zh-CN" sz="2000" dirty="0" smtClean="0"/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0721" name="Object 1"/>
          <p:cNvGraphicFramePr>
            <a:graphicFrameLocks noChangeAspect="1"/>
          </p:cNvGraphicFramePr>
          <p:nvPr/>
        </p:nvGraphicFramePr>
        <p:xfrm>
          <a:off x="449262" y="3396343"/>
          <a:ext cx="7938958" cy="1318142"/>
        </p:xfrm>
        <a:graphic>
          <a:graphicData uri="http://schemas.openxmlformats.org/presentationml/2006/ole">
            <p:oleObj spid="_x0000_s30721" name="公式" r:id="rId3" imgW="2095200" imgH="34272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功控与功率分配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790113"/>
            <a:ext cx="8491538" cy="3941685"/>
          </a:xfr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dirty="0" smtClean="0"/>
              <a:t>功控沿用普通小区方案</a:t>
            </a:r>
            <a:endParaRPr lang="en-US" altLang="zh-CN" dirty="0" smtClean="0"/>
          </a:p>
          <a:p>
            <a:pPr>
              <a:buFont typeface="Wingdings" pitchFamily="2" charset="2"/>
              <a:buChar char="u"/>
            </a:pPr>
            <a:r>
              <a:rPr lang="zh-CN" altLang="en-US" dirty="0" smtClean="0"/>
              <a:t>在</a:t>
            </a:r>
            <a:r>
              <a:rPr lang="en-US" altLang="zh-CN" dirty="0" smtClean="0"/>
              <a:t>SCC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PHR</a:t>
            </a:r>
            <a:r>
              <a:rPr lang="zh-CN" altLang="en-US" dirty="0" smtClean="0"/>
              <a:t>获取和</a:t>
            </a:r>
            <a:r>
              <a:rPr lang="en-US" altLang="zh-CN" dirty="0" err="1" smtClean="0"/>
              <a:t>Pcmax</a:t>
            </a:r>
            <a:r>
              <a:rPr lang="zh-CN" altLang="en-US" dirty="0" smtClean="0"/>
              <a:t>适配</a:t>
            </a:r>
            <a:r>
              <a:rPr lang="en-US" altLang="zh-CN" dirty="0" err="1" smtClean="0"/>
              <a:t>extPHR</a:t>
            </a:r>
            <a:r>
              <a:rPr lang="zh-CN" altLang="en-US" dirty="0" smtClean="0"/>
              <a:t>处理</a:t>
            </a:r>
            <a:endParaRPr lang="en-US" altLang="zh-CN" dirty="0" smtClean="0"/>
          </a:p>
          <a:p>
            <a:pPr>
              <a:buFont typeface="Wingdings" pitchFamily="2" charset="2"/>
              <a:buChar char="u"/>
            </a:pPr>
            <a:r>
              <a:rPr lang="zh-CN" altLang="en-US" dirty="0" smtClean="0"/>
              <a:t>在</a:t>
            </a:r>
            <a:r>
              <a:rPr lang="en-US" altLang="zh-CN" dirty="0" smtClean="0"/>
              <a:t>PHR</a:t>
            </a:r>
            <a:r>
              <a:rPr lang="zh-CN" altLang="en-US" dirty="0" smtClean="0"/>
              <a:t>折算时，对</a:t>
            </a:r>
            <a:r>
              <a:rPr lang="en-US" altLang="zh-CN" dirty="0" err="1" smtClean="0"/>
              <a:t>Pcmax</a:t>
            </a:r>
            <a:r>
              <a:rPr lang="zh-CN" altLang="en-US" dirty="0" smtClean="0"/>
              <a:t>和分配后</a:t>
            </a:r>
            <a:r>
              <a:rPr lang="en-US" altLang="zh-CN" dirty="0" err="1" smtClean="0"/>
              <a:t>Pcmax</a:t>
            </a:r>
            <a:r>
              <a:rPr lang="zh-CN" altLang="en-US" dirty="0" smtClean="0"/>
              <a:t>做了补偿</a:t>
            </a:r>
            <a:endParaRPr lang="en-US" altLang="zh-CN" dirty="0" smtClean="0"/>
          </a:p>
          <a:p>
            <a:pPr>
              <a:buFont typeface="Wingdings" pitchFamily="2" charset="2"/>
              <a:buChar char="u"/>
            </a:pPr>
            <a:r>
              <a:rPr lang="zh-CN" altLang="en-US" dirty="0" smtClean="0"/>
              <a:t>功率分配至采用</a:t>
            </a:r>
            <a:r>
              <a:rPr lang="en-US" altLang="zh-CN" dirty="0" err="1" smtClean="0"/>
              <a:t>bsr</a:t>
            </a:r>
            <a:r>
              <a:rPr lang="zh-CN" altLang="en-US" dirty="0" smtClean="0"/>
              <a:t>分配比例把</a:t>
            </a:r>
            <a:r>
              <a:rPr lang="en-US" altLang="zh-CN" dirty="0" smtClean="0"/>
              <a:t>23dbm</a:t>
            </a:r>
            <a:r>
              <a:rPr lang="zh-CN" altLang="en-US" dirty="0" smtClean="0"/>
              <a:t>分配成</a:t>
            </a:r>
            <a:r>
              <a:rPr lang="en-US" altLang="zh-CN" dirty="0" smtClean="0"/>
              <a:t>2</a:t>
            </a:r>
            <a:r>
              <a:rPr lang="zh-CN" altLang="en-US" dirty="0" smtClean="0"/>
              <a:t>份（只考虑了</a:t>
            </a:r>
            <a:r>
              <a:rPr lang="en-US" altLang="zh-CN" dirty="0" smtClean="0"/>
              <a:t>2CC</a:t>
            </a:r>
            <a:r>
              <a:rPr lang="zh-CN" altLang="en-US" dirty="0" smtClean="0"/>
              <a:t>），再与上报的</a:t>
            </a:r>
            <a:r>
              <a:rPr lang="en-US" altLang="zh-CN" dirty="0" err="1" smtClean="0"/>
              <a:t>pcmax</a:t>
            </a:r>
            <a:r>
              <a:rPr lang="zh-CN" altLang="en-US" dirty="0" smtClean="0"/>
              <a:t>做了一些削顶处理，确保不超过</a:t>
            </a:r>
            <a:r>
              <a:rPr lang="en-US" altLang="zh-CN" dirty="0" smtClean="0"/>
              <a:t>23dbm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——AN/</a:t>
            </a:r>
            <a:r>
              <a:rPr lang="en-US" altLang="zh-CN" dirty="0" err="1" smtClean="0">
                <a:solidFill>
                  <a:srgbClr val="404040"/>
                </a:solidFill>
                <a:latin typeface="微软雅黑" pitchFamily="34" charset="-122"/>
              </a:rPr>
              <a:t>PeroidCQI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反馈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sz="half" idx="1"/>
          </p:nvPr>
        </p:nvGraphicFramePr>
        <p:xfrm>
          <a:off x="333375" y="1334282"/>
          <a:ext cx="8491540" cy="222062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122885"/>
                <a:gridCol w="2122885"/>
                <a:gridCol w="1441692"/>
                <a:gridCol w="2804078"/>
              </a:tblGrid>
              <a:tr h="366421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PCC</a:t>
                      </a:r>
                      <a:r>
                        <a:rPr lang="zh-CN" altLang="en-US" dirty="0" smtClean="0"/>
                        <a:t>调度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SCC1</a:t>
                      </a:r>
                      <a:r>
                        <a:rPr lang="zh-CN" alt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调度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SCC2</a:t>
                      </a:r>
                      <a:r>
                        <a:rPr lang="zh-CN" alt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调度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AN/</a:t>
                      </a:r>
                      <a:r>
                        <a:rPr lang="en-US" altLang="zh-CN" sz="1800" b="1" kern="1200" dirty="0" err="1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PeroidCQI</a:t>
                      </a:r>
                      <a:r>
                        <a:rPr lang="zh-CN" alt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反馈位置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无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无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无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PCC PUCCH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有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无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无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PCC PUSCH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有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有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有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PCC PUSCH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无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有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有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SCC1 PUSCH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无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无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有</a:t>
                      </a:r>
                      <a:r>
                        <a:rPr lang="en-US" altLang="zh-CN" dirty="0" smtClean="0"/>
                        <a:t>PUSCH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SCC2 PUSCH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24396" y="852978"/>
            <a:ext cx="37048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/>
              <a:t>不使能</a:t>
            </a:r>
            <a:r>
              <a:rPr lang="en-US" altLang="zh-CN" sz="2000" b="1" dirty="0" smtClean="0"/>
              <a:t>PUCCH</a:t>
            </a:r>
            <a:r>
              <a:rPr lang="zh-CN" altLang="en-US" sz="2000" b="1" dirty="0" smtClean="0"/>
              <a:t>和</a:t>
            </a:r>
            <a:r>
              <a:rPr lang="en-US" altLang="zh-CN" sz="2000" b="1" dirty="0" smtClean="0"/>
              <a:t>PUSCH</a:t>
            </a:r>
            <a:r>
              <a:rPr lang="zh-CN" altLang="en-US" sz="2000" b="1" dirty="0" smtClean="0"/>
              <a:t>同传时</a:t>
            </a:r>
            <a:endParaRPr lang="zh-CN" altLang="en-US" sz="2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24396" y="3705494"/>
            <a:ext cx="51943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/>
              <a:t>使能</a:t>
            </a:r>
            <a:r>
              <a:rPr lang="en-US" altLang="zh-CN" sz="2000" b="1" dirty="0" smtClean="0"/>
              <a:t>PUCCH</a:t>
            </a:r>
            <a:r>
              <a:rPr lang="zh-CN" altLang="en-US" sz="2000" b="1" dirty="0" smtClean="0"/>
              <a:t>和</a:t>
            </a:r>
            <a:r>
              <a:rPr lang="en-US" altLang="zh-CN" sz="2000" b="1" dirty="0" smtClean="0"/>
              <a:t>PUSCH</a:t>
            </a:r>
            <a:r>
              <a:rPr lang="zh-CN" altLang="en-US" sz="2000" b="1" dirty="0" smtClean="0"/>
              <a:t>同传时</a:t>
            </a:r>
            <a:endParaRPr lang="en-US" altLang="zh-CN" sz="2000" b="1" dirty="0" smtClean="0"/>
          </a:p>
          <a:p>
            <a:pPr marL="541338" indent="-271463">
              <a:buFont typeface="Wingdings" pitchFamily="2" charset="2"/>
              <a:buChar char="Ø"/>
            </a:pPr>
            <a:r>
              <a:rPr lang="zh-CN" altLang="en-US" sz="2000" b="1" dirty="0" smtClean="0"/>
              <a:t>目前不支持，可参考协议</a:t>
            </a:r>
            <a:r>
              <a:rPr lang="en-US" altLang="zh-CN" sz="2000" b="1" dirty="0" smtClean="0"/>
              <a:t>36213</a:t>
            </a:r>
            <a:r>
              <a:rPr lang="zh-CN" altLang="en-US" sz="2000" b="1" dirty="0" smtClean="0"/>
              <a:t>的</a:t>
            </a:r>
            <a:r>
              <a:rPr lang="en-US" altLang="zh-CN" sz="2000" b="1" dirty="0" smtClean="0"/>
              <a:t>10.1</a:t>
            </a:r>
            <a:r>
              <a:rPr lang="zh-CN" altLang="en-US" sz="2000" b="1" dirty="0" smtClean="0"/>
              <a:t>节</a:t>
            </a:r>
            <a:endParaRPr lang="zh-CN" altLang="en-US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Content Placeholder 2"/>
          <p:cNvSpPr>
            <a:spLocks noGrp="1" noChangeArrowheads="1"/>
          </p:cNvSpPr>
          <p:nvPr>
            <p:ph idx="4294967295"/>
          </p:nvPr>
        </p:nvSpPr>
        <p:spPr>
          <a:xfrm>
            <a:off x="1343611" y="1179513"/>
            <a:ext cx="6921500" cy="3392487"/>
          </a:xfrm>
          <a:ln/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3200" dirty="0" smtClean="0">
                <a:latin typeface="微软雅黑" pitchFamily="34" charset="-122"/>
              </a:rPr>
              <a:t>一、</a:t>
            </a:r>
            <a:r>
              <a:rPr lang="en-US" altLang="zh-CN" sz="3200" dirty="0" smtClean="0">
                <a:latin typeface="微软雅黑" pitchFamily="34" charset="-122"/>
              </a:rPr>
              <a:t>CA</a:t>
            </a:r>
            <a:r>
              <a:rPr lang="zh-CN" altLang="en-US" sz="3200" dirty="0" smtClean="0">
                <a:latin typeface="微软雅黑" pitchFamily="34" charset="-122"/>
              </a:rPr>
              <a:t>总体介绍</a:t>
            </a:r>
            <a:endParaRPr lang="en-US" altLang="zh-CN" sz="3200" dirty="0" smtClean="0">
              <a:latin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latin typeface="微软雅黑" pitchFamily="34" charset="-122"/>
              </a:rPr>
              <a:t>二、</a:t>
            </a:r>
            <a:r>
              <a:rPr lang="en-US" altLang="zh-CN" sz="3200" dirty="0" smtClean="0">
                <a:latin typeface="微软雅黑" pitchFamily="34" charset="-122"/>
              </a:rPr>
              <a:t>ULCA CMAC</a:t>
            </a:r>
            <a:r>
              <a:rPr lang="zh-CN" altLang="en-US" sz="3200" dirty="0" smtClean="0">
                <a:latin typeface="微软雅黑" pitchFamily="34" charset="-122"/>
              </a:rPr>
              <a:t>方案</a:t>
            </a:r>
            <a:endParaRPr lang="en-US" altLang="zh-CN" sz="3200" dirty="0" smtClean="0">
              <a:latin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latin typeface="微软雅黑" pitchFamily="34" charset="-122"/>
              </a:rPr>
              <a:t>三、</a:t>
            </a:r>
            <a:r>
              <a:rPr lang="en-US" altLang="zh-CN" sz="3200" dirty="0" smtClean="0">
                <a:latin typeface="微软雅黑" pitchFamily="34" charset="-122"/>
              </a:rPr>
              <a:t>ULCA</a:t>
            </a:r>
            <a:r>
              <a:rPr lang="zh-CN" altLang="en-US" sz="3200" dirty="0" smtClean="0">
                <a:latin typeface="微软雅黑" pitchFamily="34" charset="-122"/>
              </a:rPr>
              <a:t>涉及特性介绍</a:t>
            </a:r>
            <a:endParaRPr lang="en-US" altLang="zh-CN" sz="3200" dirty="0" smtClean="0">
              <a:latin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latin typeface="微软雅黑" pitchFamily="34" charset="-122"/>
              </a:rPr>
              <a:t>四、</a:t>
            </a:r>
            <a:r>
              <a:rPr lang="en-US" altLang="zh-CN" sz="3200" dirty="0" smtClean="0">
                <a:latin typeface="微软雅黑" pitchFamily="34" charset="-122"/>
              </a:rPr>
              <a:t>ULCA</a:t>
            </a:r>
            <a:r>
              <a:rPr lang="zh-CN" altLang="en-US" sz="3200" dirty="0" smtClean="0">
                <a:latin typeface="微软雅黑" pitchFamily="34" charset="-122"/>
              </a:rPr>
              <a:t>相关故障排查</a:t>
            </a:r>
            <a:endParaRPr lang="en-US" altLang="zh-CN" sz="3200" dirty="0" smtClean="0">
              <a:latin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 smtClean="0">
              <a:latin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zh-CN" sz="2400" dirty="0" smtClean="0">
              <a:latin typeface="微软雅黑" pitchFamily="34" charset="-122"/>
            </a:endParaRPr>
          </a:p>
        </p:txBody>
      </p:sp>
      <p:sp>
        <p:nvSpPr>
          <p:cNvPr id="10243" name="Title 3"/>
          <p:cNvSpPr>
            <a:spLocks noGrp="1"/>
          </p:cNvSpPr>
          <p:nvPr>
            <p:ph type="ctrTitle" idx="4294967295"/>
          </p:nvPr>
        </p:nvSpPr>
        <p:spPr>
          <a:xfrm>
            <a:off x="1343611" y="414338"/>
            <a:ext cx="6921500" cy="719137"/>
          </a:xfrm>
        </p:spPr>
        <p:txBody>
          <a:bodyPr/>
          <a:lstStyle/>
          <a:p>
            <a:r>
              <a:rPr lang="zh-CN" dirty="0">
                <a:solidFill>
                  <a:srgbClr val="008FD4"/>
                </a:solidFill>
                <a:latin typeface="+mj-ea"/>
              </a:rPr>
              <a:t>目录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——AN/</a:t>
            </a:r>
            <a:r>
              <a:rPr lang="en-US" altLang="zh-CN" dirty="0" err="1" smtClean="0">
                <a:solidFill>
                  <a:srgbClr val="404040"/>
                </a:solidFill>
                <a:latin typeface="微软雅黑" pitchFamily="34" charset="-122"/>
              </a:rPr>
              <a:t>PeroidCQI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/RI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反馈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790113"/>
            <a:ext cx="8491538" cy="3941685"/>
          </a:xfr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2000" dirty="0" smtClean="0"/>
              <a:t>周期</a:t>
            </a:r>
            <a:r>
              <a:rPr lang="en-US" altLang="zh-CN" sz="2000" dirty="0" smtClean="0"/>
              <a:t>CQI/RI</a:t>
            </a:r>
            <a:r>
              <a:rPr lang="zh-CN" altLang="en-US" sz="2000" dirty="0" smtClean="0"/>
              <a:t>配置，当前代码要求</a:t>
            </a:r>
            <a:r>
              <a:rPr lang="en-US" altLang="zh-CN" sz="2000" dirty="0" smtClean="0"/>
              <a:t>RRM</a:t>
            </a:r>
            <a:r>
              <a:rPr lang="zh-CN" altLang="en-US" sz="2000" dirty="0" smtClean="0"/>
              <a:t>配置的</a:t>
            </a:r>
            <a:r>
              <a:rPr lang="en-US" altLang="zh-CN" sz="2000" dirty="0" smtClean="0"/>
              <a:t>PCC</a:t>
            </a:r>
            <a:r>
              <a:rPr lang="zh-CN" altLang="en-US" sz="2000" dirty="0" smtClean="0"/>
              <a:t>和</a:t>
            </a:r>
            <a:r>
              <a:rPr lang="en-US" altLang="zh-CN" sz="2000" dirty="0" smtClean="0"/>
              <a:t>SCC</a:t>
            </a:r>
            <a:r>
              <a:rPr lang="zh-CN" altLang="en-US" sz="2000" dirty="0" smtClean="0"/>
              <a:t>必须配置为不同子帧；</a:t>
            </a:r>
            <a:endParaRPr lang="en-US" altLang="zh-CN" sz="2000" dirty="0" smtClean="0"/>
          </a:p>
          <a:p>
            <a:pPr>
              <a:buFont typeface="Wingdings" pitchFamily="2" charset="2"/>
              <a:buChar char="u"/>
            </a:pPr>
            <a:r>
              <a:rPr lang="zh-CN" altLang="en-US" sz="2000" dirty="0" smtClean="0"/>
              <a:t>协议无此限制，协议规定撞一起时，上报</a:t>
            </a:r>
            <a:r>
              <a:rPr lang="en-US" altLang="zh-CN" sz="2000" dirty="0" smtClean="0"/>
              <a:t>PCC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CSI</a:t>
            </a:r>
            <a:r>
              <a:rPr lang="zh-CN" altLang="en-US" sz="2000" dirty="0" smtClean="0"/>
              <a:t>；</a:t>
            </a:r>
            <a:endParaRPr lang="en-US" altLang="zh-CN" sz="2000" dirty="0" smtClean="0"/>
          </a:p>
          <a:p>
            <a:pPr>
              <a:buFont typeface="Wingdings" pitchFamily="2" charset="2"/>
              <a:buChar char="u"/>
            </a:pPr>
            <a:endParaRPr lang="en-US" altLang="zh-CN" sz="2000" dirty="0" smtClean="0"/>
          </a:p>
          <a:p>
            <a:pPr>
              <a:buFont typeface="Wingdings" pitchFamily="2" charset="2"/>
              <a:buChar char="u"/>
            </a:pPr>
            <a:r>
              <a:rPr lang="en-US" altLang="zh-CN" sz="2000" dirty="0" smtClean="0"/>
              <a:t>AN</a:t>
            </a:r>
            <a:r>
              <a:rPr lang="zh-CN" altLang="en-US" sz="2000" dirty="0" smtClean="0"/>
              <a:t>反馈中涉及的</a:t>
            </a:r>
            <a:r>
              <a:rPr lang="en-US" altLang="zh-CN" sz="2000" dirty="0" smtClean="0"/>
              <a:t>PUCCHFormat1bCS</a:t>
            </a:r>
            <a:r>
              <a:rPr lang="zh-CN" altLang="en-US" sz="2000" dirty="0" smtClean="0"/>
              <a:t>和</a:t>
            </a:r>
            <a:r>
              <a:rPr lang="en-US" altLang="zh-CN" sz="2000" dirty="0" smtClean="0"/>
              <a:t>Format3</a:t>
            </a:r>
            <a:r>
              <a:rPr lang="zh-CN" altLang="en-US" sz="2000" dirty="0" smtClean="0"/>
              <a:t>反馈方式原始</a:t>
            </a:r>
            <a:r>
              <a:rPr lang="en-US" altLang="zh-CN" sz="2000" dirty="0" smtClean="0"/>
              <a:t>bit</a:t>
            </a:r>
            <a:r>
              <a:rPr lang="zh-CN" altLang="en-US" sz="2000" dirty="0" smtClean="0"/>
              <a:t>计算，此文档不涉及，参考</a:t>
            </a:r>
            <a:r>
              <a:rPr lang="en-US" altLang="zh-CN" sz="2000" dirty="0" smtClean="0"/>
              <a:t>DLCA</a:t>
            </a:r>
            <a:r>
              <a:rPr lang="zh-CN" altLang="en-US" sz="2000" dirty="0" smtClean="0"/>
              <a:t>介绍文档</a:t>
            </a:r>
            <a:endParaRPr lang="en-US" altLang="zh-CN" sz="2000" dirty="0" smtClean="0"/>
          </a:p>
          <a:p>
            <a:pPr>
              <a:buFont typeface="Wingdings" pitchFamily="2" charset="2"/>
              <a:buChar char="u"/>
            </a:pPr>
            <a:r>
              <a:rPr lang="zh-CN" altLang="en-US" sz="2000" dirty="0" smtClean="0"/>
              <a:t>上页反馈方式，对这两种反馈方式通用</a:t>
            </a:r>
            <a:endParaRPr lang="en-US" altLang="zh-CN" sz="2000" dirty="0" smtClean="0"/>
          </a:p>
          <a:p>
            <a:pPr>
              <a:buFont typeface="Wingdings" pitchFamily="2" charset="2"/>
              <a:buChar char="u"/>
            </a:pPr>
            <a:endParaRPr lang="en-US" altLang="zh-CN" sz="2000" dirty="0" smtClean="0"/>
          </a:p>
          <a:p>
            <a:pPr>
              <a:buFont typeface="Wingdings" pitchFamily="2" charset="2"/>
              <a:buChar char="u"/>
            </a:pPr>
            <a:r>
              <a:rPr lang="zh-CN" altLang="en-US" sz="2000" dirty="0" smtClean="0"/>
              <a:t>此部分内容参考协议</a:t>
            </a:r>
            <a:r>
              <a:rPr lang="en-US" altLang="zh-CN" sz="2000" dirty="0" smtClean="0"/>
              <a:t>36213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7.2.2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7.3</a:t>
            </a:r>
            <a:r>
              <a:rPr lang="zh-CN" altLang="en-US" sz="2000" dirty="0" smtClean="0"/>
              <a:t>，</a:t>
            </a:r>
            <a:r>
              <a:rPr lang="en-US" altLang="zh-CN" sz="2000" dirty="0" smtClean="0"/>
              <a:t>10.1</a:t>
            </a:r>
          </a:p>
          <a:p>
            <a:pPr>
              <a:buFont typeface="Wingdings" pitchFamily="2" charset="2"/>
              <a:buChar char="u"/>
            </a:pPr>
            <a:endParaRPr lang="en-US" altLang="zh-CN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en-US" altLang="zh-CN" dirty="0" err="1" smtClean="0">
                <a:solidFill>
                  <a:srgbClr val="404040"/>
                </a:solidFill>
                <a:latin typeface="微软雅黑" pitchFamily="34" charset="-122"/>
              </a:rPr>
              <a:t>AperoidCSI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上报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790113"/>
            <a:ext cx="8491538" cy="3941685"/>
          </a:xfr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en-US" altLang="zh-CN" sz="2000" dirty="0" smtClean="0"/>
              <a:t>DCI0/4</a:t>
            </a:r>
            <a:r>
              <a:rPr lang="zh-CN" altLang="en-US" sz="2000" dirty="0" smtClean="0"/>
              <a:t>字段中“</a:t>
            </a:r>
            <a:r>
              <a:rPr lang="en-GB" altLang="zh-CN" sz="2000" dirty="0" smtClean="0"/>
              <a:t>CSI request</a:t>
            </a:r>
            <a:r>
              <a:rPr lang="zh-CN" altLang="en-US" sz="2000" dirty="0" smtClean="0"/>
              <a:t>”字段用来指示此调度是否上报</a:t>
            </a:r>
            <a:r>
              <a:rPr lang="en-US" altLang="zh-CN" sz="2000" dirty="0" err="1" smtClean="0"/>
              <a:t>AperoidCSI</a:t>
            </a:r>
            <a:endParaRPr lang="en-US" altLang="zh-CN" sz="2000" dirty="0" smtClean="0"/>
          </a:p>
          <a:p>
            <a:pPr marL="354013" indent="187325">
              <a:buFont typeface="Wingdings" pitchFamily="2" charset="2"/>
              <a:buChar char="Ø"/>
            </a:pPr>
            <a:r>
              <a:rPr lang="en-US" altLang="zh-CN" sz="2000" dirty="0" smtClean="0"/>
              <a:t>DLCA</a:t>
            </a:r>
            <a:r>
              <a:rPr lang="zh-CN" altLang="en-US" sz="2000" dirty="0" smtClean="0"/>
              <a:t>使能，且当前</a:t>
            </a:r>
            <a:r>
              <a:rPr lang="en-US" altLang="zh-CN" sz="2000" dirty="0" smtClean="0"/>
              <a:t>DCI</a:t>
            </a:r>
            <a:r>
              <a:rPr lang="zh-CN" altLang="en-US" sz="2000" dirty="0" smtClean="0"/>
              <a:t>在</a:t>
            </a:r>
            <a:r>
              <a:rPr lang="en-US" altLang="zh-CN" sz="2000" dirty="0" smtClean="0"/>
              <a:t>UE</a:t>
            </a:r>
            <a:r>
              <a:rPr lang="zh-CN" altLang="en-US" sz="2000" dirty="0" smtClean="0"/>
              <a:t>专用搜索空间，字段长度为</a:t>
            </a:r>
            <a:r>
              <a:rPr lang="en-US" altLang="zh-CN" sz="2000" dirty="0" smtClean="0"/>
              <a:t>2bit</a:t>
            </a:r>
          </a:p>
          <a:p>
            <a:pPr marL="354013" indent="187325">
              <a:buFont typeface="Wingdings" pitchFamily="2" charset="2"/>
              <a:buChar char="Ø"/>
            </a:pPr>
            <a:r>
              <a:rPr lang="zh-CN" altLang="en-US" sz="2000" dirty="0" smtClean="0"/>
              <a:t>另外</a:t>
            </a:r>
            <a:r>
              <a:rPr lang="en-US" altLang="zh-CN" sz="2000" dirty="0" smtClean="0"/>
              <a:t>2</a:t>
            </a:r>
            <a:r>
              <a:rPr lang="zh-CN" altLang="en-US" sz="2000" dirty="0" smtClean="0"/>
              <a:t>种情况，字段长度也是</a:t>
            </a:r>
            <a:r>
              <a:rPr lang="en-US" altLang="zh-CN" sz="2000" dirty="0" smtClean="0"/>
              <a:t>2bit</a:t>
            </a:r>
            <a:r>
              <a:rPr lang="zh-CN" altLang="en-US" sz="2000" dirty="0" smtClean="0"/>
              <a:t>，详见</a:t>
            </a:r>
            <a:r>
              <a:rPr lang="en-US" altLang="zh-CN" sz="2000" dirty="0" smtClean="0"/>
              <a:t>36.212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5.3.3.1.1</a:t>
            </a:r>
          </a:p>
          <a:p>
            <a:pPr marL="354013" indent="187325">
              <a:buFont typeface="Wingdings" pitchFamily="2" charset="2"/>
              <a:buChar char="Ø"/>
            </a:pPr>
            <a:r>
              <a:rPr lang="zh-CN" altLang="en-US" sz="2000" dirty="0" smtClean="0"/>
              <a:t>其他情况为</a:t>
            </a:r>
            <a:r>
              <a:rPr lang="en-US" altLang="zh-CN" sz="2000" dirty="0" smtClean="0"/>
              <a:t>1bit</a:t>
            </a:r>
          </a:p>
          <a:p>
            <a:pPr indent="269875">
              <a:buFont typeface="Wingdings" pitchFamily="2" charset="2"/>
              <a:buChar char="u"/>
            </a:pPr>
            <a:r>
              <a:rPr lang="en-US" altLang="zh-CN" sz="2000" dirty="0" smtClean="0"/>
              <a:t>CA</a:t>
            </a:r>
            <a:r>
              <a:rPr lang="zh-CN" altLang="en-US" sz="2000" dirty="0" smtClean="0"/>
              <a:t>使能下，</a:t>
            </a:r>
            <a:r>
              <a:rPr lang="en-GB" altLang="zh-CN" sz="2000" dirty="0" smtClean="0"/>
              <a:t> CSI request</a:t>
            </a:r>
            <a:r>
              <a:rPr lang="zh-CN" altLang="en-US" sz="2000" dirty="0" smtClean="0"/>
              <a:t>代码中处理</a:t>
            </a:r>
            <a:endParaRPr lang="en-US" altLang="zh-CN" sz="2000" dirty="0" smtClean="0"/>
          </a:p>
          <a:p>
            <a:pPr indent="269875">
              <a:buFont typeface="Wingdings" pitchFamily="2" charset="2"/>
              <a:buChar char="u"/>
            </a:pPr>
            <a:endParaRPr lang="en-US" altLang="zh-CN" sz="2000" dirty="0" smtClean="0"/>
          </a:p>
          <a:p>
            <a:pPr indent="269875">
              <a:buFont typeface="Wingdings" pitchFamily="2" charset="2"/>
              <a:buChar char="u"/>
            </a:pPr>
            <a:endParaRPr lang="en-US" altLang="zh-CN" sz="2000" dirty="0" smtClean="0"/>
          </a:p>
          <a:p>
            <a:pPr marL="354013" indent="187325">
              <a:buFont typeface="Wingdings" pitchFamily="2" charset="2"/>
              <a:buChar char="Ø"/>
            </a:pPr>
            <a:r>
              <a:rPr lang="zh-CN" altLang="en-US" sz="2000" dirty="0" smtClean="0"/>
              <a:t>此部分详见</a:t>
            </a:r>
            <a:r>
              <a:rPr lang="en-US" altLang="zh-CN" sz="2000" dirty="0" smtClean="0"/>
              <a:t>36.213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7.2.1</a:t>
            </a:r>
          </a:p>
          <a:p>
            <a:pPr marL="354013" indent="187325">
              <a:buFont typeface="Wingdings" pitchFamily="2" charset="2"/>
              <a:buChar char="Ø"/>
            </a:pPr>
            <a:r>
              <a:rPr lang="zh-CN" altLang="en-US" sz="2000" dirty="0" smtClean="0"/>
              <a:t>值为</a:t>
            </a:r>
            <a:r>
              <a:rPr lang="en-US" altLang="zh-CN" sz="2000" dirty="0" smtClean="0"/>
              <a:t>2</a:t>
            </a:r>
            <a:r>
              <a:rPr lang="zh-CN" altLang="en-US" sz="2000" dirty="0" smtClean="0"/>
              <a:t>、</a:t>
            </a:r>
            <a:r>
              <a:rPr lang="en-US" altLang="zh-CN" sz="2000" dirty="0" smtClean="0"/>
              <a:t>3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36.331</a:t>
            </a:r>
            <a:r>
              <a:rPr lang="zh-CN" altLang="en-US" sz="2000" dirty="0" smtClean="0"/>
              <a:t>的</a:t>
            </a:r>
            <a:r>
              <a:rPr lang="en-GB" altLang="zh-CN" sz="2000" dirty="0" err="1" smtClean="0"/>
              <a:t>aperiodicCSI</a:t>
            </a:r>
            <a:r>
              <a:rPr lang="en-GB" altLang="zh-CN" sz="2000" dirty="0" smtClean="0"/>
              <a:t>-Trigger</a:t>
            </a:r>
            <a:r>
              <a:rPr lang="zh-CN" altLang="en-US" sz="2000" dirty="0" smtClean="0"/>
              <a:t>字段注释</a:t>
            </a:r>
            <a:endParaRPr lang="en-US" altLang="zh-CN" sz="2000" dirty="0" smtClean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358775" y="2789853"/>
          <a:ext cx="8491538" cy="1050860"/>
        </p:xfrm>
        <a:graphic>
          <a:graphicData uri="http://schemas.openxmlformats.org/drawingml/2006/table">
            <a:tbl>
              <a:tblPr/>
              <a:tblGrid>
                <a:gridCol w="2020986"/>
                <a:gridCol w="6470552"/>
              </a:tblGrid>
              <a:tr h="210172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</a:pPr>
                      <a:r>
                        <a:rPr lang="en-GB" sz="900" b="1" kern="100" dirty="0">
                          <a:latin typeface="Arial"/>
                          <a:ea typeface="Times New Roman"/>
                          <a:cs typeface="Times New Roman"/>
                        </a:rPr>
                        <a:t>Value of CSI request field</a:t>
                      </a:r>
                      <a:endParaRPr lang="zh-CN" sz="900" b="1" kern="100" dirty="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</a:pPr>
                      <a:r>
                        <a:rPr lang="en-GB" sz="900" b="1" kern="100">
                          <a:latin typeface="Arial"/>
                          <a:ea typeface="Times New Roman"/>
                          <a:cs typeface="Times New Roman"/>
                        </a:rPr>
                        <a:t>Description</a:t>
                      </a:r>
                      <a:endParaRPr lang="zh-CN" sz="900" b="1" kern="10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210172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</a:pPr>
                      <a:r>
                        <a:rPr lang="en-GB" sz="900" kern="100">
                          <a:latin typeface="Arial"/>
                          <a:ea typeface="Times New Roman"/>
                          <a:cs typeface="Times New Roman"/>
                        </a:rPr>
                        <a:t>'00'</a:t>
                      </a:r>
                      <a:endParaRPr lang="zh-CN" sz="900" kern="10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hangingPunct="0">
                        <a:spcAft>
                          <a:spcPts val="0"/>
                        </a:spcAft>
                      </a:pP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No </a:t>
                      </a:r>
                      <a:r>
                        <a:rPr lang="en-GB" sz="900" kern="100" dirty="0" err="1">
                          <a:latin typeface="Arial"/>
                          <a:ea typeface="Times New Roman"/>
                          <a:cs typeface="Times New Roman"/>
                        </a:rPr>
                        <a:t>aperiodic</a:t>
                      </a: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CSI report is triggered</a:t>
                      </a:r>
                      <a:endParaRPr lang="zh-CN" sz="900" kern="100" dirty="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172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</a:pPr>
                      <a:r>
                        <a:rPr lang="en-GB" sz="900" kern="100">
                          <a:latin typeface="Arial"/>
                          <a:ea typeface="Times New Roman"/>
                          <a:cs typeface="Times New Roman"/>
                        </a:rPr>
                        <a:t>'01'</a:t>
                      </a:r>
                      <a:endParaRPr lang="zh-CN" sz="900" kern="10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hangingPunct="0">
                        <a:spcAft>
                          <a:spcPts val="0"/>
                        </a:spcAft>
                      </a:pP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GB" sz="900" kern="100" dirty="0" err="1">
                          <a:latin typeface="Arial"/>
                          <a:ea typeface="Times New Roman"/>
                          <a:cs typeface="Times New Roman"/>
                        </a:rPr>
                        <a:t>Aperiodic</a:t>
                      </a: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CSI report is triggered for serving cell </a:t>
                      </a:r>
                      <a:r>
                        <a:rPr lang="zh-CN" altLang="en-US" sz="900" kern="100" dirty="0" smtClean="0">
                          <a:latin typeface="Arial"/>
                          <a:ea typeface="Times New Roman"/>
                          <a:cs typeface="Times New Roman"/>
                        </a:rPr>
                        <a:t>，</a:t>
                      </a:r>
                      <a:r>
                        <a:rPr lang="en-US" altLang="zh-CN" sz="900" kern="100" dirty="0" smtClean="0">
                          <a:latin typeface="Arial"/>
                          <a:ea typeface="Times New Roman"/>
                          <a:cs typeface="Times New Roman"/>
                        </a:rPr>
                        <a:t>PCC</a:t>
                      </a:r>
                      <a:endParaRPr lang="zh-CN" sz="900" kern="100" dirty="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172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</a:pPr>
                      <a:r>
                        <a:rPr lang="en-GB" sz="900" kern="100">
                          <a:latin typeface="Arial"/>
                          <a:ea typeface="Times New Roman"/>
                          <a:cs typeface="Times New Roman"/>
                        </a:rPr>
                        <a:t>'10'</a:t>
                      </a:r>
                      <a:endParaRPr lang="zh-CN" sz="900" kern="10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hangingPunct="0">
                        <a:spcAft>
                          <a:spcPts val="0"/>
                        </a:spcAft>
                      </a:pP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GB" sz="900" kern="100" dirty="0" err="1">
                          <a:latin typeface="Arial"/>
                          <a:ea typeface="Times New Roman"/>
                          <a:cs typeface="Times New Roman"/>
                        </a:rPr>
                        <a:t>Aperiodic</a:t>
                      </a: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CSI report is triggered for a 1</a:t>
                      </a:r>
                      <a:r>
                        <a:rPr lang="en-GB" sz="900" kern="100" baseline="30000" dirty="0">
                          <a:latin typeface="Arial"/>
                          <a:ea typeface="Times New Roman"/>
                          <a:cs typeface="Times New Roman"/>
                        </a:rPr>
                        <a:t>st</a:t>
                      </a: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set of serving cells configured by higher </a:t>
                      </a:r>
                      <a:r>
                        <a:rPr lang="en-GB" sz="900" kern="100" dirty="0" smtClean="0">
                          <a:latin typeface="Arial"/>
                          <a:ea typeface="Times New Roman"/>
                          <a:cs typeface="Times New Roman"/>
                        </a:rPr>
                        <a:t>layers</a:t>
                      </a:r>
                      <a:r>
                        <a:rPr lang="zh-CN" altLang="en-US" sz="900" kern="100" dirty="0" smtClean="0">
                          <a:latin typeface="Arial"/>
                          <a:ea typeface="Times New Roman"/>
                          <a:cs typeface="Times New Roman"/>
                        </a:rPr>
                        <a:t>，</a:t>
                      </a:r>
                      <a:r>
                        <a:rPr lang="en-US" altLang="zh-CN" sz="900" kern="100" dirty="0" smtClean="0">
                          <a:latin typeface="Arial"/>
                          <a:ea typeface="Times New Roman"/>
                          <a:cs typeface="Times New Roman"/>
                        </a:rPr>
                        <a:t>SCC</a:t>
                      </a:r>
                      <a:endParaRPr lang="zh-CN" sz="900" kern="100" dirty="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172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</a:pPr>
                      <a:r>
                        <a:rPr lang="en-GB" sz="900" kern="100">
                          <a:latin typeface="Arial"/>
                          <a:ea typeface="Times New Roman"/>
                          <a:cs typeface="Times New Roman"/>
                        </a:rPr>
                        <a:t>'11'</a:t>
                      </a:r>
                      <a:endParaRPr lang="zh-CN" sz="900" kern="10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hangingPunct="0">
                        <a:spcAft>
                          <a:spcPts val="0"/>
                        </a:spcAft>
                      </a:pP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GB" sz="900" kern="100" dirty="0" err="1">
                          <a:latin typeface="Arial"/>
                          <a:ea typeface="Times New Roman"/>
                          <a:cs typeface="Times New Roman"/>
                        </a:rPr>
                        <a:t>Aperiodic</a:t>
                      </a: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CSI report is triggered for a 2</a:t>
                      </a:r>
                      <a:r>
                        <a:rPr lang="en-GB" sz="900" kern="100" baseline="30000" dirty="0">
                          <a:latin typeface="Arial"/>
                          <a:ea typeface="Times New Roman"/>
                          <a:cs typeface="Times New Roman"/>
                        </a:rPr>
                        <a:t>nd</a:t>
                      </a:r>
                      <a:r>
                        <a:rPr lang="en-GB" sz="900" kern="100" dirty="0">
                          <a:latin typeface="Arial"/>
                          <a:ea typeface="Times New Roman"/>
                          <a:cs typeface="Times New Roman"/>
                        </a:rPr>
                        <a:t> set of serving cells configured by higher layers</a:t>
                      </a:r>
                      <a:endParaRPr lang="zh-CN" sz="900" kern="100" dirty="0"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7649" name="Object 1"/>
          <p:cNvGraphicFramePr>
            <a:graphicFrameLocks noChangeAspect="1"/>
          </p:cNvGraphicFramePr>
          <p:nvPr/>
        </p:nvGraphicFramePr>
        <p:xfrm>
          <a:off x="0" y="0"/>
          <a:ext cx="98425" cy="130175"/>
        </p:xfrm>
        <a:graphic>
          <a:graphicData uri="http://schemas.openxmlformats.org/presentationml/2006/ole">
            <p:oleObj spid="_x0000_s27649" name="公式" r:id="rId3" imgW="101424" imgH="12678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——SRS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配置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790113"/>
            <a:ext cx="8491538" cy="3941685"/>
          </a:xfrm>
        </p:spPr>
        <p:txBody>
          <a:bodyPr/>
          <a:lstStyle/>
          <a:p>
            <a:pPr marL="354013" indent="-354013">
              <a:buFont typeface="Wingdings" pitchFamily="2" charset="2"/>
              <a:buChar char="u"/>
            </a:pPr>
            <a:r>
              <a:rPr lang="zh-CN" altLang="en-US" dirty="0" smtClean="0"/>
              <a:t>此处沿用普通小区处理</a:t>
            </a:r>
            <a:endParaRPr lang="en-US" altLang="zh-CN" dirty="0" smtClean="0"/>
          </a:p>
          <a:p>
            <a:pPr marL="354013" indent="-354013">
              <a:buFont typeface="Wingdings" pitchFamily="2" charset="2"/>
              <a:buChar char="u"/>
            </a:pPr>
            <a:r>
              <a:rPr lang="zh-CN" altLang="en-US" dirty="0" smtClean="0"/>
              <a:t>唯一不同之处是，</a:t>
            </a:r>
            <a:r>
              <a:rPr lang="en-US" altLang="zh-CN" dirty="0" smtClean="0"/>
              <a:t>RRM</a:t>
            </a:r>
            <a:r>
              <a:rPr lang="zh-CN" altLang="en-US" dirty="0" smtClean="0"/>
              <a:t>给同一</a:t>
            </a:r>
            <a:r>
              <a:rPr lang="en-US" altLang="zh-CN" dirty="0" smtClean="0"/>
              <a:t>UE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PCC</a:t>
            </a:r>
            <a:r>
              <a:rPr lang="zh-CN" altLang="en-US" dirty="0" smtClean="0"/>
              <a:t>和</a:t>
            </a:r>
            <a:r>
              <a:rPr lang="en-US" altLang="zh-CN" dirty="0" smtClean="0"/>
              <a:t>SCC</a:t>
            </a:r>
            <a:r>
              <a:rPr lang="zh-CN" altLang="en-US" dirty="0" smtClean="0"/>
              <a:t>分配</a:t>
            </a:r>
            <a:r>
              <a:rPr lang="en-US" altLang="zh-CN" dirty="0" smtClean="0"/>
              <a:t>SRS</a:t>
            </a:r>
            <a:r>
              <a:rPr lang="zh-CN" altLang="en-US" dirty="0" smtClean="0"/>
              <a:t>资源时，在时域上错开，及不能码分和梳分</a:t>
            </a:r>
            <a:endParaRPr lang="en-US" altLang="zh-CN" dirty="0" smtClean="0"/>
          </a:p>
          <a:p>
            <a:pPr marL="354013" indent="-354013">
              <a:buFont typeface="Wingdings" pitchFamily="2" charset="2"/>
              <a:buChar char="u"/>
            </a:pPr>
            <a:r>
              <a:rPr lang="zh-CN" altLang="en-US" dirty="0" smtClean="0"/>
              <a:t>这样是避免</a:t>
            </a:r>
            <a:r>
              <a:rPr lang="en-US" altLang="zh-CN" dirty="0" smtClean="0"/>
              <a:t>SRS</a:t>
            </a:r>
            <a:r>
              <a:rPr lang="zh-CN" altLang="en-US" dirty="0" smtClean="0"/>
              <a:t>做功率压缩，在</a:t>
            </a:r>
            <a:r>
              <a:rPr lang="en-US" altLang="zh-CN" dirty="0" smtClean="0"/>
              <a:t>SRS</a:t>
            </a:r>
            <a:r>
              <a:rPr lang="zh-CN" altLang="en-US" dirty="0" smtClean="0"/>
              <a:t>测量折算时处理简单些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en-US" altLang="zh-CN" dirty="0" err="1" smtClean="0">
                <a:solidFill>
                  <a:srgbClr val="404040"/>
                </a:solidFill>
                <a:latin typeface="微软雅黑" pitchFamily="34" charset="-122"/>
              </a:rPr>
              <a:t>Qos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790113"/>
            <a:ext cx="8491538" cy="3941685"/>
          </a:xfrm>
        </p:spPr>
        <p:txBody>
          <a:bodyPr/>
          <a:lstStyle/>
          <a:p>
            <a:pPr marL="447675" indent="-447675">
              <a:buFont typeface="Wingdings" pitchFamily="2" charset="2"/>
              <a:buChar char="u"/>
            </a:pPr>
            <a:r>
              <a:rPr lang="en-US" altLang="zh-CN" dirty="0" smtClean="0"/>
              <a:t>ULCA</a:t>
            </a:r>
            <a:r>
              <a:rPr lang="zh-CN" altLang="en-US" dirty="0" smtClean="0"/>
              <a:t>使能时，同样保证</a:t>
            </a:r>
            <a:r>
              <a:rPr lang="en-US" altLang="zh-CN" dirty="0" err="1" smtClean="0"/>
              <a:t>Gbr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nGbr</a:t>
            </a:r>
            <a:endParaRPr lang="en-US" altLang="zh-CN" dirty="0" smtClean="0"/>
          </a:p>
          <a:p>
            <a:pPr marL="447675" indent="-447675">
              <a:buFont typeface="Wingdings" pitchFamily="2" charset="2"/>
              <a:buChar char="u"/>
            </a:pPr>
            <a:r>
              <a:rPr lang="zh-CN" altLang="en-US" dirty="0" smtClean="0"/>
              <a:t>由于</a:t>
            </a:r>
            <a:r>
              <a:rPr lang="en-US" altLang="zh-CN" dirty="0" err="1" smtClean="0"/>
              <a:t>Rnlu</a:t>
            </a:r>
            <a:r>
              <a:rPr lang="zh-CN" altLang="en-US" dirty="0" smtClean="0"/>
              <a:t>只有</a:t>
            </a:r>
            <a:r>
              <a:rPr lang="en-US" altLang="zh-CN" dirty="0" smtClean="0"/>
              <a:t>PCC</a:t>
            </a:r>
            <a:r>
              <a:rPr lang="zh-CN" altLang="en-US" dirty="0" smtClean="0"/>
              <a:t>上才有实例，</a:t>
            </a:r>
            <a:r>
              <a:rPr lang="en-US" altLang="zh-CN" dirty="0" smtClean="0"/>
              <a:t>MAC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Qos</a:t>
            </a:r>
            <a:r>
              <a:rPr lang="zh-CN" altLang="en-US" dirty="0" smtClean="0"/>
              <a:t>处理统一在</a:t>
            </a:r>
            <a:r>
              <a:rPr lang="en-US" altLang="zh-CN" dirty="0" smtClean="0"/>
              <a:t>PCC</a:t>
            </a:r>
            <a:r>
              <a:rPr lang="zh-CN" altLang="en-US" dirty="0" smtClean="0"/>
              <a:t>上维护，沿用普通小区</a:t>
            </a:r>
            <a:r>
              <a:rPr lang="en-US" altLang="zh-CN" dirty="0" err="1" smtClean="0"/>
              <a:t>Qos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 marL="447675" indent="-447675">
              <a:buFont typeface="Wingdings" pitchFamily="2" charset="2"/>
              <a:buChar char="u"/>
            </a:pPr>
            <a:r>
              <a:rPr lang="en-US" altLang="zh-CN" dirty="0" smtClean="0"/>
              <a:t>SCC</a:t>
            </a:r>
            <a:r>
              <a:rPr lang="zh-CN" altLang="en-US" dirty="0" smtClean="0"/>
              <a:t>的流控窗，不维护，无</a:t>
            </a:r>
            <a:r>
              <a:rPr lang="en-US" altLang="zh-CN" dirty="0" err="1" smtClean="0"/>
              <a:t>Rnlu</a:t>
            </a:r>
            <a:r>
              <a:rPr lang="zh-CN" altLang="en-US" dirty="0" smtClean="0"/>
              <a:t>流量统计到</a:t>
            </a:r>
            <a:r>
              <a:rPr lang="en-US" altLang="zh-CN" dirty="0" smtClean="0"/>
              <a:t>SCC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 marL="447675" indent="-447675">
              <a:buFont typeface="Wingdings" pitchFamily="2" charset="2"/>
              <a:buChar char="u"/>
            </a:pPr>
            <a:r>
              <a:rPr lang="en-US" altLang="zh-CN" dirty="0" smtClean="0"/>
              <a:t>ULCA</a:t>
            </a:r>
            <a:r>
              <a:rPr lang="zh-CN" altLang="en-US" dirty="0" smtClean="0"/>
              <a:t>的公平调度和差异化调度也在</a:t>
            </a:r>
            <a:r>
              <a:rPr lang="en-US" altLang="zh-CN" dirty="0" smtClean="0"/>
              <a:t>PCC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Qos</a:t>
            </a:r>
            <a:r>
              <a:rPr lang="zh-CN" altLang="en-US" dirty="0" smtClean="0"/>
              <a:t>实现；</a:t>
            </a:r>
            <a:endParaRPr lang="en-US" altLang="zh-CN" dirty="0" smtClean="0"/>
          </a:p>
          <a:p>
            <a:pPr marL="447675" indent="-447675">
              <a:buFont typeface="Wingdings" pitchFamily="2" charset="2"/>
              <a:buChar char="u"/>
            </a:pP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相关的网管配置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1</a:t>
            </a:r>
            <a:endParaRPr lang="zh-CN" altLang="en-US" dirty="0"/>
          </a:p>
        </p:txBody>
      </p:sp>
      <p:pic>
        <p:nvPicPr>
          <p:cNvPr id="40961" name="Picture 1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3375" y="773180"/>
            <a:ext cx="7056120" cy="2278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三、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涉及特性介绍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相关的网管配置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2</a:t>
            </a:r>
            <a:endParaRPr lang="zh-CN" altLang="en-US" dirty="0"/>
          </a:p>
        </p:txBody>
      </p:sp>
      <p:pic>
        <p:nvPicPr>
          <p:cNvPr id="4813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7974" y="656948"/>
            <a:ext cx="7245673" cy="43943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四、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相关故障排查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接入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SCC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的</a:t>
            </a:r>
            <a:r>
              <a:rPr lang="en-US" altLang="zh-CN" dirty="0" err="1" smtClean="0">
                <a:solidFill>
                  <a:srgbClr val="404040"/>
                </a:solidFill>
                <a:latin typeface="微软雅黑" pitchFamily="34" charset="-122"/>
              </a:rPr>
              <a:t>Rnlc_BB_UeCfg</a:t>
            </a:r>
            <a:endParaRPr lang="zh-CN" altLang="en-US" dirty="0"/>
          </a:p>
        </p:txBody>
      </p:sp>
      <p:pic>
        <p:nvPicPr>
          <p:cNvPr id="45060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978" y="731595"/>
            <a:ext cx="8938726" cy="40577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四、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相关故障排查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接入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PCC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的</a:t>
            </a:r>
            <a:r>
              <a:rPr lang="en-US" altLang="zh-CN" dirty="0" err="1" smtClean="0">
                <a:solidFill>
                  <a:srgbClr val="404040"/>
                </a:solidFill>
                <a:latin typeface="微软雅黑" pitchFamily="34" charset="-122"/>
              </a:rPr>
              <a:t>Rnlc_BB_UeCfg</a:t>
            </a:r>
            <a:endParaRPr lang="zh-CN" altLang="en-US" dirty="0"/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870" y="849074"/>
            <a:ext cx="9053788" cy="3900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四、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相关故障排查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接入添加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SCC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的空口信令</a:t>
            </a:r>
            <a:endParaRPr lang="zh-CN" altLang="en-US" dirty="0"/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5421" y="843709"/>
            <a:ext cx="8780092" cy="3606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四、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相关故障排查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激活去激活相关</a:t>
            </a:r>
            <a:endParaRPr lang="en-US" altLang="zh-CN" dirty="0" smtClean="0">
              <a:solidFill>
                <a:srgbClr val="404040"/>
              </a:solidFill>
              <a:latin typeface="微软雅黑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8775" y="790113"/>
            <a:ext cx="8491538" cy="4164442"/>
          </a:xfrm>
        </p:spPr>
        <p:txBody>
          <a:bodyPr/>
          <a:lstStyle/>
          <a:p>
            <a:pPr>
              <a:buFont typeface="Wingdings" pitchFamily="2" charset="2"/>
              <a:buChar char="u"/>
            </a:pPr>
            <a:r>
              <a:rPr lang="zh-CN" altLang="en-US" sz="1800" dirty="0" smtClean="0"/>
              <a:t>找到</a:t>
            </a:r>
            <a:r>
              <a:rPr lang="en-US" altLang="zh-CN" sz="1800" dirty="0" smtClean="0"/>
              <a:t>PCC</a:t>
            </a:r>
            <a:r>
              <a:rPr lang="zh-CN" altLang="en-US" sz="1800" dirty="0" smtClean="0"/>
              <a:t>对应小区，在</a:t>
            </a:r>
            <a:r>
              <a:rPr lang="en-US" altLang="zh-CN" sz="1800" dirty="0" smtClean="0"/>
              <a:t>DSP</a:t>
            </a:r>
            <a:r>
              <a:rPr lang="zh-CN" altLang="en-US" sz="1800" dirty="0" smtClean="0"/>
              <a:t>监控工具</a:t>
            </a:r>
            <a:r>
              <a:rPr lang="en-US" altLang="zh-CN" sz="1800" dirty="0" smtClean="0"/>
              <a:t>3/5/7core</a:t>
            </a:r>
            <a:r>
              <a:rPr lang="zh-CN" altLang="en-US" sz="1800" dirty="0" smtClean="0"/>
              <a:t>中输入</a:t>
            </a:r>
            <a:r>
              <a:rPr lang="en-US" altLang="zh-CN" sz="1800" dirty="0" err="1" smtClean="0"/>
              <a:t>gatULCellSchdStat</a:t>
            </a:r>
            <a:r>
              <a:rPr lang="en-US" altLang="zh-CN" sz="1800" dirty="0" smtClean="0"/>
              <a:t>[</a:t>
            </a:r>
            <a:r>
              <a:rPr lang="en-US" altLang="zh-CN" sz="1800" dirty="0" err="1" smtClean="0"/>
              <a:t>CellIdx</a:t>
            </a:r>
            <a:r>
              <a:rPr lang="en-US" altLang="zh-CN" sz="1800" dirty="0" smtClean="0"/>
              <a:t>]. </a:t>
            </a:r>
            <a:r>
              <a:rPr lang="en-US" altLang="zh-CN" sz="1800" dirty="0" err="1" smtClean="0"/>
              <a:t>wPhyCellId</a:t>
            </a:r>
            <a:r>
              <a:rPr lang="zh-CN" altLang="en-US" sz="1800" dirty="0" smtClean="0"/>
              <a:t>，按照</a:t>
            </a:r>
            <a:r>
              <a:rPr lang="en-US" altLang="zh-CN" sz="1800" dirty="0" smtClean="0"/>
              <a:t>PCI</a:t>
            </a:r>
            <a:r>
              <a:rPr lang="zh-CN" altLang="en-US" sz="1800" dirty="0" smtClean="0"/>
              <a:t>找到载波聚合的小区</a:t>
            </a:r>
            <a:endParaRPr lang="en-US" altLang="zh-CN" sz="1800" dirty="0" smtClean="0"/>
          </a:p>
          <a:p>
            <a:pPr>
              <a:buFont typeface="Wingdings" pitchFamily="2" charset="2"/>
              <a:buChar char="u"/>
            </a:pPr>
            <a:r>
              <a:rPr lang="zh-CN" altLang="en-US" sz="1800" dirty="0" smtClean="0"/>
              <a:t>查看</a:t>
            </a:r>
            <a:r>
              <a:rPr lang="en-US" altLang="zh-CN" sz="1800" dirty="0" err="1" smtClean="0"/>
              <a:t>gatULCellSchdStat</a:t>
            </a:r>
            <a:r>
              <a:rPr lang="en-US" altLang="zh-CN" sz="1800" dirty="0" smtClean="0"/>
              <a:t>[</a:t>
            </a:r>
            <a:r>
              <a:rPr lang="en-US" altLang="zh-CN" sz="1800" dirty="0" err="1" smtClean="0"/>
              <a:t>CellIdx</a:t>
            </a:r>
            <a:r>
              <a:rPr lang="en-US" altLang="zh-CN" sz="1800" dirty="0" smtClean="0"/>
              <a:t>]. </a:t>
            </a:r>
            <a:r>
              <a:rPr lang="en-US" altLang="zh-CN" sz="1800" dirty="0" err="1" smtClean="0"/>
              <a:t>dwActUeNum</a:t>
            </a:r>
            <a:r>
              <a:rPr lang="zh-CN" altLang="en-US" sz="1800" dirty="0" smtClean="0"/>
              <a:t>是否为接入的</a:t>
            </a:r>
            <a:r>
              <a:rPr lang="en-US" altLang="zh-CN" sz="1800" dirty="0" smtClean="0"/>
              <a:t>UE</a:t>
            </a:r>
            <a:r>
              <a:rPr lang="zh-CN" altLang="en-US" sz="1800" dirty="0" smtClean="0"/>
              <a:t>个数，记为</a:t>
            </a:r>
            <a:r>
              <a:rPr lang="en-US" altLang="zh-CN" sz="1800" dirty="0" smtClean="0"/>
              <a:t>N</a:t>
            </a:r>
          </a:p>
          <a:p>
            <a:pPr>
              <a:buFont typeface="Wingdings" pitchFamily="2" charset="2"/>
              <a:buChar char="u"/>
            </a:pPr>
            <a:r>
              <a:rPr lang="zh-CN" altLang="en-US" sz="1800" dirty="0" smtClean="0"/>
              <a:t>然后查找</a:t>
            </a:r>
            <a:r>
              <a:rPr lang="en-US" altLang="zh-CN" sz="1800" dirty="0" err="1" smtClean="0"/>
              <a:t>gatULCellSchdStat</a:t>
            </a:r>
            <a:r>
              <a:rPr lang="en-US" altLang="zh-CN" sz="1800" dirty="0" smtClean="0"/>
              <a:t>[</a:t>
            </a:r>
            <a:r>
              <a:rPr lang="en-US" altLang="zh-CN" sz="1800" dirty="0" err="1" smtClean="0"/>
              <a:t>CellIdx</a:t>
            </a:r>
            <a:r>
              <a:rPr lang="en-US" altLang="zh-CN" sz="1800" dirty="0" smtClean="0"/>
              <a:t>]. </a:t>
            </a:r>
            <a:r>
              <a:rPr lang="en-US" altLang="zh-CN" sz="1800" dirty="0" err="1" smtClean="0"/>
              <a:t>atUeIdxAndUeGidInfo</a:t>
            </a:r>
            <a:r>
              <a:rPr lang="en-US" altLang="zh-CN" sz="1800" dirty="0" smtClean="0"/>
              <a:t>[0~(N-1)]. </a:t>
            </a:r>
            <a:r>
              <a:rPr lang="en-US" altLang="zh-CN" sz="1800" dirty="0" err="1" smtClean="0"/>
              <a:t>wUeIdx</a:t>
            </a:r>
            <a:endParaRPr lang="en-US" altLang="zh-CN" sz="1800" dirty="0" smtClean="0"/>
          </a:p>
          <a:p>
            <a:pPr>
              <a:buFont typeface="Wingdings" pitchFamily="2" charset="2"/>
              <a:buChar char="u"/>
            </a:pPr>
            <a:r>
              <a:rPr lang="zh-CN" altLang="en-US" sz="1800" dirty="0" smtClean="0"/>
              <a:t>查看</a:t>
            </a:r>
            <a:r>
              <a:rPr lang="en-US" altLang="zh-CN" sz="1800" dirty="0" err="1" smtClean="0"/>
              <a:t>gatULCAUEInst</a:t>
            </a:r>
            <a:r>
              <a:rPr lang="en-US" altLang="zh-CN" sz="1800" dirty="0" smtClean="0"/>
              <a:t>[</a:t>
            </a:r>
            <a:r>
              <a:rPr lang="en-US" altLang="zh-CN" sz="1800" dirty="0" err="1" smtClean="0"/>
              <a:t>wUeIdx</a:t>
            </a:r>
            <a:r>
              <a:rPr lang="en-US" altLang="zh-CN" sz="1800" dirty="0" smtClean="0"/>
              <a:t>]. </a:t>
            </a:r>
            <a:r>
              <a:rPr lang="en-US" altLang="zh-CN" sz="1800" dirty="0" err="1" smtClean="0"/>
              <a:t>ucULCAEnable</a:t>
            </a:r>
            <a:r>
              <a:rPr lang="zh-CN" altLang="en-US" sz="1800" dirty="0" smtClean="0"/>
              <a:t>为</a:t>
            </a:r>
            <a:r>
              <a:rPr lang="en-US" altLang="zh-CN" sz="1800" dirty="0" smtClean="0"/>
              <a:t>1</a:t>
            </a:r>
            <a:r>
              <a:rPr lang="zh-CN" altLang="en-US" sz="1800" dirty="0" smtClean="0"/>
              <a:t>表示此</a:t>
            </a:r>
            <a:r>
              <a:rPr lang="en-US" altLang="zh-CN" sz="1800" dirty="0" smtClean="0"/>
              <a:t>UE</a:t>
            </a:r>
            <a:r>
              <a:rPr lang="zh-CN" altLang="en-US" sz="1800" dirty="0" smtClean="0"/>
              <a:t>是一个</a:t>
            </a:r>
            <a:r>
              <a:rPr lang="en-US" altLang="zh-CN" sz="1800" dirty="0" smtClean="0"/>
              <a:t>ULCA</a:t>
            </a:r>
            <a:r>
              <a:rPr lang="zh-CN" altLang="en-US" sz="1800" dirty="0" smtClean="0"/>
              <a:t>使能的</a:t>
            </a:r>
            <a:r>
              <a:rPr lang="en-US" altLang="zh-CN" sz="1800" dirty="0" smtClean="0"/>
              <a:t>UE</a:t>
            </a:r>
          </a:p>
          <a:p>
            <a:pPr>
              <a:buFont typeface="Wingdings" pitchFamily="2" charset="2"/>
              <a:buChar char="u"/>
            </a:pPr>
            <a:r>
              <a:rPr lang="en-US" altLang="zh-CN" sz="1800" dirty="0" err="1" smtClean="0"/>
              <a:t>gatULCAUEInst</a:t>
            </a:r>
            <a:r>
              <a:rPr lang="en-US" altLang="zh-CN" sz="1800" dirty="0" smtClean="0"/>
              <a:t>[</a:t>
            </a:r>
            <a:r>
              <a:rPr lang="en-US" altLang="zh-CN" sz="1800" dirty="0" err="1" smtClean="0"/>
              <a:t>wUeIdx</a:t>
            </a:r>
            <a:r>
              <a:rPr lang="en-US" altLang="zh-CN" sz="1800" dirty="0" smtClean="0"/>
              <a:t>]. </a:t>
            </a:r>
            <a:r>
              <a:rPr lang="en-US" altLang="zh-CN" sz="1800" dirty="0" err="1" smtClean="0"/>
              <a:t>ucCCType</a:t>
            </a:r>
            <a:r>
              <a:rPr lang="zh-CN" altLang="en-US" sz="1800" dirty="0" smtClean="0"/>
              <a:t>为</a:t>
            </a:r>
            <a:r>
              <a:rPr lang="en-US" altLang="zh-CN" sz="1800" dirty="0" smtClean="0"/>
              <a:t>0</a:t>
            </a:r>
            <a:r>
              <a:rPr lang="zh-CN" altLang="en-US" sz="1800" dirty="0" smtClean="0"/>
              <a:t>表示为</a:t>
            </a:r>
            <a:r>
              <a:rPr lang="en-US" altLang="zh-CN" sz="1800" dirty="0" smtClean="0"/>
              <a:t>PCC</a:t>
            </a:r>
            <a:r>
              <a:rPr lang="zh-CN" altLang="en-US" sz="1800" dirty="0" smtClean="0"/>
              <a:t>；为</a:t>
            </a:r>
            <a:r>
              <a:rPr lang="en-US" altLang="zh-CN" sz="1800" dirty="0" smtClean="0"/>
              <a:t>1</a:t>
            </a:r>
            <a:r>
              <a:rPr lang="zh-CN" altLang="en-US" sz="1800" dirty="0" smtClean="0"/>
              <a:t>表示为</a:t>
            </a:r>
            <a:r>
              <a:rPr lang="en-US" altLang="zh-CN" sz="1800" dirty="0" smtClean="0"/>
              <a:t>SCC</a:t>
            </a:r>
          </a:p>
          <a:p>
            <a:pPr>
              <a:buFont typeface="Wingdings" pitchFamily="2" charset="2"/>
              <a:buChar char="u"/>
            </a:pPr>
            <a:r>
              <a:rPr lang="zh-CN" altLang="en-US" sz="1800" dirty="0" smtClean="0"/>
              <a:t>查看</a:t>
            </a:r>
            <a:r>
              <a:rPr lang="en-US" altLang="zh-CN" sz="1800" dirty="0" err="1" smtClean="0"/>
              <a:t>gatULCAUEInst</a:t>
            </a:r>
            <a:r>
              <a:rPr lang="en-US" altLang="zh-CN" sz="1800" dirty="0" smtClean="0"/>
              <a:t>[</a:t>
            </a:r>
            <a:r>
              <a:rPr lang="en-US" altLang="zh-CN" sz="1800" dirty="0" err="1" smtClean="0"/>
              <a:t>wUeIdx</a:t>
            </a:r>
            <a:r>
              <a:rPr lang="en-US" altLang="zh-CN" sz="1800" dirty="0" smtClean="0"/>
              <a:t>]. </a:t>
            </a:r>
            <a:r>
              <a:rPr lang="en-US" altLang="zh-CN" sz="1800" dirty="0" err="1" smtClean="0"/>
              <a:t>atCAUELocation</a:t>
            </a:r>
            <a:r>
              <a:rPr lang="en-US" altLang="zh-CN" sz="1800" dirty="0" smtClean="0"/>
              <a:t>[0]. </a:t>
            </a:r>
            <a:r>
              <a:rPr lang="en-US" altLang="zh-CN" sz="1800" dirty="0" err="1" smtClean="0"/>
              <a:t>ucCASTATE</a:t>
            </a:r>
            <a:r>
              <a:rPr lang="zh-CN" altLang="en-US" sz="1800" dirty="0" smtClean="0"/>
              <a:t>和</a:t>
            </a:r>
            <a:r>
              <a:rPr lang="en-US" altLang="zh-CN" sz="1800" dirty="0" err="1" smtClean="0"/>
              <a:t>ucUeCaStatu</a:t>
            </a:r>
            <a:r>
              <a:rPr lang="zh-CN" altLang="en-US" sz="1800" dirty="0" smtClean="0"/>
              <a:t>都为</a:t>
            </a:r>
            <a:r>
              <a:rPr lang="en-US" altLang="zh-CN" sz="1800" dirty="0" smtClean="0"/>
              <a:t>3</a:t>
            </a:r>
            <a:r>
              <a:rPr lang="zh-CN" altLang="en-US" sz="1800" dirty="0" smtClean="0"/>
              <a:t>，表示</a:t>
            </a:r>
            <a:r>
              <a:rPr lang="en-US" altLang="zh-CN" sz="1800" dirty="0" smtClean="0"/>
              <a:t>SCC</a:t>
            </a:r>
            <a:r>
              <a:rPr lang="zh-CN" altLang="en-US" sz="1800" dirty="0" smtClean="0"/>
              <a:t>已经激活；否则</a:t>
            </a:r>
            <a:r>
              <a:rPr lang="en-US" altLang="zh-CN" sz="1800" dirty="0" smtClean="0"/>
              <a:t>SCC</a:t>
            </a:r>
            <a:r>
              <a:rPr lang="zh-CN" altLang="en-US" sz="1800" dirty="0" smtClean="0"/>
              <a:t>未激活</a:t>
            </a:r>
            <a:endParaRPr lang="en-US" altLang="zh-CN" sz="1800" dirty="0" smtClean="0"/>
          </a:p>
          <a:p>
            <a:pPr>
              <a:buFont typeface="Wingdings" pitchFamily="2" charset="2"/>
              <a:buChar char="u"/>
            </a:pPr>
            <a:r>
              <a:rPr lang="zh-CN" altLang="en-US" sz="1800" dirty="0" smtClean="0"/>
              <a:t>设置</a:t>
            </a:r>
            <a:r>
              <a:rPr lang="en-US" altLang="zh-CN" sz="1800" dirty="0" err="1" smtClean="0"/>
              <a:t>gucULCAPrintFlag</a:t>
            </a:r>
            <a:r>
              <a:rPr lang="en-US" altLang="zh-CN" sz="1800" dirty="0" smtClean="0"/>
              <a:t>=1</a:t>
            </a:r>
            <a:r>
              <a:rPr lang="zh-CN" altLang="en-US" sz="1800" dirty="0" smtClean="0"/>
              <a:t>；</a:t>
            </a:r>
            <a:r>
              <a:rPr lang="en-US" altLang="zh-CN" sz="1800" dirty="0" smtClean="0"/>
              <a:t> </a:t>
            </a:r>
            <a:r>
              <a:rPr lang="en-US" altLang="zh-CN" sz="1800" dirty="0" err="1" smtClean="0"/>
              <a:t>gaucModuleLogEnable</a:t>
            </a:r>
            <a:r>
              <a:rPr lang="en-US" altLang="zh-CN" sz="1800" dirty="0" smtClean="0"/>
              <a:t>[5]=1</a:t>
            </a:r>
            <a:r>
              <a:rPr lang="zh-CN" altLang="en-US" sz="1800" dirty="0" smtClean="0"/>
              <a:t>，打印</a:t>
            </a:r>
            <a:r>
              <a:rPr lang="en-US" altLang="zh-CN" sz="1800" dirty="0" smtClean="0"/>
              <a:t>ULCA</a:t>
            </a:r>
            <a:r>
              <a:rPr lang="zh-CN" altLang="en-US" sz="1800" dirty="0" smtClean="0"/>
              <a:t>模块</a:t>
            </a:r>
            <a:r>
              <a:rPr lang="en-US" altLang="zh-CN" sz="1800" dirty="0" smtClean="0"/>
              <a:t>Log</a:t>
            </a:r>
          </a:p>
          <a:p>
            <a:pPr>
              <a:buFont typeface="Wingdings" pitchFamily="2" charset="2"/>
              <a:buChar char="u"/>
            </a:pPr>
            <a:r>
              <a:rPr lang="zh-CN" altLang="en-US" sz="1800" dirty="0" smtClean="0"/>
              <a:t>在</a:t>
            </a:r>
            <a:r>
              <a:rPr lang="en-US" altLang="zh-CN" sz="1800" dirty="0" smtClean="0"/>
              <a:t>Log</a:t>
            </a:r>
            <a:r>
              <a:rPr lang="zh-CN" altLang="en-US" sz="1800" dirty="0" smtClean="0"/>
              <a:t>中可对照</a:t>
            </a:r>
            <a:r>
              <a:rPr lang="en-US" altLang="zh-CN" sz="1800" dirty="0" err="1" smtClean="0"/>
              <a:t>ULCA_ProcSccActDeact</a:t>
            </a:r>
            <a:r>
              <a:rPr lang="en-US" altLang="zh-CN" sz="1800" dirty="0" smtClean="0"/>
              <a:t>()</a:t>
            </a:r>
            <a:r>
              <a:rPr lang="zh-CN" altLang="en-US" sz="1800" dirty="0" smtClean="0"/>
              <a:t>分析关于激活去激活的问题</a:t>
            </a:r>
            <a:endParaRPr lang="en-US" altLang="zh-CN" sz="1800" dirty="0" smtClean="0"/>
          </a:p>
          <a:p>
            <a:pPr>
              <a:buFont typeface="Wingdings" pitchFamily="2" charset="2"/>
              <a:buChar char="u"/>
            </a:pPr>
            <a:r>
              <a:rPr lang="zh-CN" altLang="en-US" sz="1800" dirty="0" smtClean="0"/>
              <a:t>或者抓取</a:t>
            </a:r>
            <a:r>
              <a:rPr lang="en-US" altLang="zh-CN" sz="1800" dirty="0" smtClean="0">
                <a:solidFill>
                  <a:srgbClr val="FF0000"/>
                </a:solidFill>
              </a:rPr>
              <a:t>ULCMAC</a:t>
            </a:r>
            <a:r>
              <a:rPr lang="zh-CN" altLang="en-US" sz="1800" dirty="0" smtClean="0">
                <a:solidFill>
                  <a:srgbClr val="FF0000"/>
                </a:solidFill>
              </a:rPr>
              <a:t>的一级</a:t>
            </a:r>
            <a:r>
              <a:rPr lang="en-US" altLang="zh-CN" sz="1800" dirty="0" smtClean="0">
                <a:solidFill>
                  <a:srgbClr val="FF0000"/>
                </a:solidFill>
              </a:rPr>
              <a:t>Log</a:t>
            </a:r>
            <a:r>
              <a:rPr lang="zh-CN" altLang="en-US" sz="1800" dirty="0" smtClean="0"/>
              <a:t>和</a:t>
            </a:r>
            <a:r>
              <a:rPr lang="en-US" altLang="zh-CN" sz="1800" dirty="0" smtClean="0">
                <a:solidFill>
                  <a:srgbClr val="FF0000"/>
                </a:solidFill>
              </a:rPr>
              <a:t>ULCA Log</a:t>
            </a:r>
            <a:r>
              <a:rPr lang="zh-CN" altLang="en-US" sz="1800" dirty="0" smtClean="0"/>
              <a:t>发给研发协助分析</a:t>
            </a:r>
            <a:endParaRPr lang="en-US" altLang="zh-CN" sz="1800" dirty="0" smtClean="0"/>
          </a:p>
          <a:p>
            <a:pPr>
              <a:buFont typeface="Wingdings" pitchFamily="2" charset="2"/>
              <a:buChar char="u"/>
            </a:pPr>
            <a:endParaRPr lang="zh-CN" alt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86656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一、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总体介绍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358775" y="727969"/>
            <a:ext cx="8491538" cy="3888419"/>
          </a:xfrm>
        </p:spPr>
        <p:txBody>
          <a:bodyPr/>
          <a:lstStyle/>
          <a:p>
            <a:r>
              <a:rPr lang="zh-CN" altLang="zh-CN" dirty="0" smtClean="0"/>
              <a:t>载波聚合</a:t>
            </a:r>
            <a:r>
              <a:rPr lang="en-US" altLang="zh-CN" dirty="0" smtClean="0"/>
              <a:t>(Component Carrier)</a:t>
            </a:r>
            <a:r>
              <a:rPr lang="zh-CN" altLang="zh-CN" dirty="0" smtClean="0"/>
              <a:t>，即将多个连续或者非连续的分量载波聚合成一个更大带宽的载波，从而满足</a:t>
            </a:r>
            <a:r>
              <a:rPr lang="en-US" altLang="zh-CN" dirty="0" smtClean="0"/>
              <a:t>LTE-A</a:t>
            </a:r>
            <a:r>
              <a:rPr lang="zh-CN" altLang="zh-CN" dirty="0" smtClean="0"/>
              <a:t>的带宽需求，解决了运营商频谱不连续的问题，同时</a:t>
            </a:r>
            <a:r>
              <a:rPr lang="en-US" altLang="zh-CN" dirty="0" smtClean="0"/>
              <a:t>UE</a:t>
            </a:r>
            <a:r>
              <a:rPr lang="zh-CN" altLang="zh-CN" dirty="0" smtClean="0"/>
              <a:t>也可获取更高的峰值速率和吞吐量 </a:t>
            </a:r>
            <a:endParaRPr lang="en-US" altLang="zh-CN" dirty="0" smtClean="0"/>
          </a:p>
          <a:p>
            <a:endParaRPr lang="zh-CN" altLang="zh-CN" dirty="0" smtClean="0"/>
          </a:p>
          <a:p>
            <a:pPr marL="457200" lvl="0" indent="-457200">
              <a:buFont typeface="Wingdings" pitchFamily="2" charset="2"/>
              <a:buChar char="u"/>
            </a:pPr>
            <a:r>
              <a:rPr lang="zh-CN" altLang="zh-CN" dirty="0" smtClean="0"/>
              <a:t>为了保持与</a:t>
            </a:r>
            <a:r>
              <a:rPr lang="en-US" altLang="zh-CN" dirty="0" smtClean="0"/>
              <a:t>LTE</a:t>
            </a:r>
            <a:r>
              <a:rPr lang="zh-CN" altLang="zh-CN" dirty="0" smtClean="0"/>
              <a:t>良好的兼容性，每个分量载波带宽为</a:t>
            </a:r>
            <a:r>
              <a:rPr lang="en-US" altLang="zh-CN" dirty="0" smtClean="0"/>
              <a:t>LTE</a:t>
            </a:r>
            <a:r>
              <a:rPr lang="zh-CN" altLang="zh-CN" dirty="0" smtClean="0"/>
              <a:t>现有带宽，同时每个分量载波都能够兼容</a:t>
            </a:r>
            <a:r>
              <a:rPr lang="en-US" altLang="zh-CN" dirty="0" smtClean="0"/>
              <a:t>LTE </a:t>
            </a:r>
            <a:endParaRPr lang="zh-CN" altLang="zh-CN" dirty="0" smtClean="0"/>
          </a:p>
          <a:p>
            <a:pPr marL="457200" indent="-457200">
              <a:buFont typeface="Wingdings" pitchFamily="2" charset="2"/>
              <a:buChar char="u"/>
            </a:pPr>
            <a:r>
              <a:rPr lang="zh-CN" altLang="zh-CN" dirty="0" smtClean="0"/>
              <a:t>支持上下性对称载波聚合和非对称载波聚合（</a:t>
            </a:r>
            <a:r>
              <a:rPr lang="en-US" altLang="zh-CN" dirty="0" smtClean="0"/>
              <a:t>TDD+FDD,TDD</a:t>
            </a:r>
            <a:r>
              <a:rPr lang="zh-CN" altLang="en-US" dirty="0" smtClean="0"/>
              <a:t>不同子帧配比间</a:t>
            </a:r>
            <a:r>
              <a:rPr lang="zh-CN" altLang="zh-CN" dirty="0" smtClean="0"/>
              <a:t>）</a:t>
            </a:r>
          </a:p>
          <a:p>
            <a:pPr marL="457200" indent="-457200">
              <a:buFont typeface="Wingdings" pitchFamily="2" charset="2"/>
              <a:buChar char="u"/>
            </a:pPr>
            <a:r>
              <a:rPr lang="zh-CN" altLang="zh-CN" dirty="0" smtClean="0"/>
              <a:t>参与聚合的载波可以是连续的，可以是非连续的，各个载波可以位于同一频段，也可以位于不同频段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四、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相关故障排查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故障排查手册</a:t>
            </a:r>
            <a:endParaRPr lang="zh-CN" altLang="en-US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4114800" y="2174875"/>
          <a:ext cx="914400" cy="792163"/>
        </p:xfrm>
        <a:graphic>
          <a:graphicData uri="http://schemas.openxmlformats.org/presentationml/2006/ole">
            <p:oleObj spid="_x0000_s38914" name="文档" showAsIcon="1" r:id="rId3" imgW="914400" imgH="792360" progId="Word.Document.12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86656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一、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总体介绍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358775" y="727969"/>
            <a:ext cx="8491538" cy="1118586"/>
          </a:xfrm>
        </p:spPr>
        <p:txBody>
          <a:bodyPr/>
          <a:lstStyle/>
          <a:p>
            <a:r>
              <a:rPr lang="zh-CN" altLang="zh-CN" dirty="0" smtClean="0"/>
              <a:t>载波聚合可以分为</a:t>
            </a:r>
            <a:r>
              <a:rPr lang="en-US" altLang="zh-CN" dirty="0" smtClean="0"/>
              <a:t>3</a:t>
            </a:r>
            <a:r>
              <a:rPr lang="zh-CN" altLang="zh-CN" dirty="0" smtClean="0"/>
              <a:t>类：带内连续载波聚合</a:t>
            </a:r>
            <a:r>
              <a:rPr lang="en-US" altLang="zh-CN" dirty="0" smtClean="0"/>
              <a:t>(Intra-Band</a:t>
            </a:r>
            <a:r>
              <a:rPr lang="zh-CN" altLang="zh-CN" dirty="0" smtClean="0"/>
              <a:t>，</a:t>
            </a:r>
            <a:r>
              <a:rPr lang="en-US" altLang="zh-CN" dirty="0" smtClean="0"/>
              <a:t>Contiguous)</a:t>
            </a:r>
            <a:r>
              <a:rPr lang="zh-CN" altLang="zh-CN" dirty="0" smtClean="0"/>
              <a:t>、带内非连续载波聚合</a:t>
            </a:r>
            <a:r>
              <a:rPr lang="en-US" altLang="zh-CN" dirty="0" smtClean="0"/>
              <a:t>(Intra-Band</a:t>
            </a:r>
            <a:r>
              <a:rPr lang="zh-CN" altLang="zh-CN" dirty="0" smtClean="0"/>
              <a:t>，</a:t>
            </a:r>
            <a:r>
              <a:rPr lang="en-US" altLang="zh-CN" dirty="0" smtClean="0"/>
              <a:t>Non-contiguous)</a:t>
            </a:r>
            <a:r>
              <a:rPr lang="zh-CN" altLang="zh-CN" dirty="0" smtClean="0"/>
              <a:t>、带外非连续载波聚合</a:t>
            </a:r>
            <a:r>
              <a:rPr lang="en-US" altLang="zh-CN" dirty="0" smtClean="0"/>
              <a:t>(Inter-Band</a:t>
            </a:r>
            <a:r>
              <a:rPr lang="zh-CN" altLang="zh-CN" dirty="0" smtClean="0"/>
              <a:t>，</a:t>
            </a:r>
            <a:r>
              <a:rPr lang="en-US" altLang="zh-CN" dirty="0" smtClean="0"/>
              <a:t>Non-Contiguous)</a:t>
            </a:r>
            <a:endParaRPr lang="zh-CN" altLang="en-US" dirty="0"/>
          </a:p>
        </p:txBody>
      </p:sp>
      <p:pic>
        <p:nvPicPr>
          <p:cNvPr id="5" name="Object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2791" y="1649074"/>
            <a:ext cx="3667125" cy="1057275"/>
          </a:xfrm>
          <a:prstGeom prst="rect">
            <a:avLst/>
          </a:prstGeom>
          <a:noFill/>
        </p:spPr>
      </p:pic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1036391" y="2728574"/>
            <a:ext cx="2016125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9pPr>
          </a:lstStyle>
          <a:p>
            <a:r>
              <a:rPr lang="zh-CN" altLang="en-US" sz="1600" b="1" dirty="0"/>
              <a:t>带内连续载波聚合</a:t>
            </a:r>
          </a:p>
        </p:txBody>
      </p:sp>
      <p:pic>
        <p:nvPicPr>
          <p:cNvPr id="9" name="Object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1999" y="1671299"/>
            <a:ext cx="3648075" cy="1057275"/>
          </a:xfrm>
          <a:prstGeom prst="rect">
            <a:avLst/>
          </a:prstGeom>
          <a:noFill/>
        </p:spPr>
      </p:pic>
      <p:sp>
        <p:nvSpPr>
          <p:cNvPr id="10" name="TextBox 7"/>
          <p:cNvSpPr txBox="1">
            <a:spLocks noChangeArrowheads="1"/>
          </p:cNvSpPr>
          <p:nvPr/>
        </p:nvSpPr>
        <p:spPr bwMode="auto">
          <a:xfrm>
            <a:off x="5507036" y="2750799"/>
            <a:ext cx="2376488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9pPr>
          </a:lstStyle>
          <a:p>
            <a:r>
              <a:rPr lang="zh-CN" altLang="en-US" sz="1600" b="1"/>
              <a:t>带内非连续载波聚合</a:t>
            </a:r>
          </a:p>
        </p:txBody>
      </p:sp>
      <p:pic>
        <p:nvPicPr>
          <p:cNvPr id="11" name="Object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349531" y="3363318"/>
            <a:ext cx="3495675" cy="990600"/>
          </a:xfrm>
          <a:prstGeom prst="rect">
            <a:avLst/>
          </a:prstGeom>
          <a:noFill/>
        </p:spPr>
      </p:pic>
      <p:sp>
        <p:nvSpPr>
          <p:cNvPr id="12" name="TextBox 8"/>
          <p:cNvSpPr txBox="1">
            <a:spLocks noChangeArrowheads="1"/>
          </p:cNvSpPr>
          <p:nvPr/>
        </p:nvSpPr>
        <p:spPr bwMode="auto">
          <a:xfrm>
            <a:off x="3141694" y="4353918"/>
            <a:ext cx="2376487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Times New Roman" pitchFamily="18" charset="0"/>
                <a:ea typeface="仿宋_GB2312" pitchFamily="49" charset="-122"/>
                <a:cs typeface="+mn-cs"/>
              </a:defRPr>
            </a:lvl9pPr>
          </a:lstStyle>
          <a:p>
            <a:r>
              <a:rPr lang="zh-CN" altLang="en-US" sz="1600" b="1"/>
              <a:t>带外非连续载波聚合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77778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一、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总体介绍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8775" y="719092"/>
            <a:ext cx="8332464" cy="4225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42268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一、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总体介绍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33374" y="683581"/>
            <a:ext cx="826908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dirty="0" smtClean="0"/>
              <a:t>在载波聚合中，对每个</a:t>
            </a:r>
            <a:r>
              <a:rPr lang="en-US" altLang="zh-CN" dirty="0" smtClean="0"/>
              <a:t>UE</a:t>
            </a:r>
            <a:r>
              <a:rPr lang="zh-CN" altLang="zh-CN" dirty="0" smtClean="0"/>
              <a:t>分别定义了主服务小区（</a:t>
            </a:r>
            <a:r>
              <a:rPr lang="en-GB" altLang="zh-CN" dirty="0" smtClean="0"/>
              <a:t>Primary </a:t>
            </a:r>
            <a:r>
              <a:rPr lang="en-GB" altLang="zh-CN" dirty="0" err="1" smtClean="0"/>
              <a:t>cell,PCC</a:t>
            </a:r>
            <a:r>
              <a:rPr lang="en-GB" altLang="zh-CN" dirty="0" smtClean="0"/>
              <a:t>,</a:t>
            </a:r>
            <a:r>
              <a:rPr lang="en-US" altLang="zh-CN" dirty="0" smtClean="0"/>
              <a:t> </a:t>
            </a:r>
            <a:r>
              <a:rPr lang="en-GB" altLang="zh-CN" dirty="0" smtClean="0"/>
              <a:t>Primary </a:t>
            </a:r>
            <a:r>
              <a:rPr lang="en-US" altLang="zh-CN" dirty="0" smtClean="0"/>
              <a:t>Component Carrier</a:t>
            </a:r>
            <a:r>
              <a:rPr lang="zh-CN" altLang="zh-CN" dirty="0" smtClean="0"/>
              <a:t>）和辅服务小区（</a:t>
            </a:r>
            <a:r>
              <a:rPr lang="en-GB" altLang="zh-CN" dirty="0" smtClean="0"/>
              <a:t>Secondary cell</a:t>
            </a:r>
            <a:r>
              <a:rPr lang="zh-CN" altLang="zh-CN" dirty="0" smtClean="0"/>
              <a:t>）。每个</a:t>
            </a:r>
            <a:r>
              <a:rPr lang="en-GB" altLang="zh-CN" dirty="0" smtClean="0"/>
              <a:t>UE</a:t>
            </a:r>
            <a:r>
              <a:rPr lang="zh-CN" altLang="zh-CN" dirty="0" smtClean="0"/>
              <a:t>仅有一个主服务小区，而根据</a:t>
            </a:r>
            <a:r>
              <a:rPr lang="en-GB" altLang="zh-CN" dirty="0" smtClean="0"/>
              <a:t>UE</a:t>
            </a:r>
            <a:r>
              <a:rPr lang="zh-CN" altLang="zh-CN" dirty="0" smtClean="0"/>
              <a:t>的聚合能力和业务需求配置不同个数的辅服务小区个数。 </a:t>
            </a:r>
            <a:endParaRPr lang="en-US" altLang="zh-CN" dirty="0" smtClean="0"/>
          </a:p>
          <a:p>
            <a:pPr lvl="0"/>
            <a:endParaRPr lang="en-US" altLang="zh-CN" dirty="0" smtClean="0"/>
          </a:p>
          <a:p>
            <a:pPr>
              <a:buFont typeface="Wingdings" pitchFamily="2" charset="2"/>
              <a:buChar char="u"/>
            </a:pPr>
            <a:r>
              <a:rPr lang="en-US" altLang="zh-CN" dirty="0" smtClean="0"/>
              <a:t>    </a:t>
            </a:r>
            <a:r>
              <a:rPr lang="en-US" altLang="zh-CN" dirty="0" err="1" smtClean="0"/>
              <a:t>Pcell</a:t>
            </a:r>
            <a:r>
              <a:rPr lang="en-US" altLang="zh-CN" dirty="0" smtClean="0"/>
              <a:t>:   </a:t>
            </a:r>
            <a:r>
              <a:rPr lang="en-GB" altLang="zh-CN" dirty="0" smtClean="0"/>
              <a:t>UE</a:t>
            </a:r>
            <a:r>
              <a:rPr lang="zh-CN" altLang="zh-CN" dirty="0" smtClean="0"/>
              <a:t>发起随机接入建立</a:t>
            </a:r>
            <a:r>
              <a:rPr lang="en-GB" altLang="zh-CN" dirty="0" smtClean="0"/>
              <a:t>RRC</a:t>
            </a:r>
            <a:r>
              <a:rPr lang="zh-CN" altLang="zh-CN" dirty="0" smtClean="0"/>
              <a:t>连接的小区提供</a:t>
            </a:r>
            <a:r>
              <a:rPr lang="en-GB" altLang="zh-CN" dirty="0" smtClean="0"/>
              <a:t>UE</a:t>
            </a:r>
            <a:r>
              <a:rPr lang="zh-CN" altLang="zh-CN" dirty="0" smtClean="0"/>
              <a:t>的安全输入参数</a:t>
            </a:r>
            <a:r>
              <a:rPr lang="en-GB" altLang="zh-CN" dirty="0" smtClean="0"/>
              <a:t> (ECGI, PCI </a:t>
            </a:r>
            <a:r>
              <a:rPr lang="zh-CN" altLang="zh-CN" dirty="0" smtClean="0"/>
              <a:t>和</a:t>
            </a:r>
            <a:r>
              <a:rPr lang="en-GB" altLang="zh-CN" dirty="0" smtClean="0"/>
              <a:t> EARFCN)</a:t>
            </a:r>
            <a:r>
              <a:rPr lang="zh-CN" altLang="zh-CN" dirty="0" smtClean="0"/>
              <a:t>、提供</a:t>
            </a:r>
            <a:r>
              <a:rPr lang="en-GB" altLang="zh-CN" dirty="0" smtClean="0"/>
              <a:t>UE</a:t>
            </a:r>
            <a:r>
              <a:rPr lang="zh-CN" altLang="zh-CN" dirty="0" smtClean="0"/>
              <a:t>的</a:t>
            </a:r>
            <a:r>
              <a:rPr lang="en-GB" altLang="zh-CN" dirty="0" smtClean="0"/>
              <a:t>NAS</a:t>
            </a:r>
            <a:r>
              <a:rPr lang="zh-CN" altLang="zh-CN" dirty="0" smtClean="0"/>
              <a:t>移动性信息</a:t>
            </a:r>
            <a:r>
              <a:rPr lang="en-GB" altLang="zh-CN" dirty="0" smtClean="0"/>
              <a:t>(TAI)</a:t>
            </a:r>
            <a:r>
              <a:rPr lang="zh-CN" altLang="en-US" dirty="0" smtClean="0"/>
              <a:t>，也就是接入过程都只在</a:t>
            </a:r>
            <a:r>
              <a:rPr lang="en-US" altLang="zh-CN" dirty="0" smtClean="0"/>
              <a:t>PCC</a:t>
            </a:r>
            <a:r>
              <a:rPr lang="zh-CN" altLang="en-US" dirty="0" smtClean="0"/>
              <a:t>上</a:t>
            </a:r>
            <a:endParaRPr lang="zh-CN" altLang="zh-CN" dirty="0" smtClean="0"/>
          </a:p>
          <a:p>
            <a:pPr lvl="0">
              <a:buFont typeface="Wingdings" pitchFamily="2" charset="2"/>
              <a:buChar char="u"/>
            </a:pPr>
            <a:r>
              <a:rPr lang="en-US" altLang="zh-CN" dirty="0" smtClean="0"/>
              <a:t>    </a:t>
            </a:r>
            <a:r>
              <a:rPr lang="en-US" altLang="zh-CN" dirty="0" err="1" smtClean="0"/>
              <a:t>Scell</a:t>
            </a:r>
            <a:r>
              <a:rPr lang="en-US" altLang="zh-CN" dirty="0" smtClean="0"/>
              <a:t> :  </a:t>
            </a:r>
            <a:r>
              <a:rPr lang="zh-CN" altLang="en-US" dirty="0" smtClean="0"/>
              <a:t>可配置</a:t>
            </a:r>
            <a:r>
              <a:rPr lang="en-US" altLang="zh-CN" dirty="0" smtClean="0"/>
              <a:t>1</a:t>
            </a:r>
            <a:r>
              <a:rPr lang="zh-CN" altLang="en-US" dirty="0" smtClean="0"/>
              <a:t>个或多个最多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个；</a:t>
            </a:r>
            <a:r>
              <a:rPr lang="en-US" altLang="zh-CN" dirty="0" smtClean="0"/>
              <a:t>UL </a:t>
            </a:r>
            <a:r>
              <a:rPr lang="zh-CN" altLang="en-US" dirty="0" smtClean="0"/>
              <a:t>与</a:t>
            </a:r>
            <a:r>
              <a:rPr lang="en-US" altLang="zh-CN" dirty="0" smtClean="0"/>
              <a:t>DL</a:t>
            </a:r>
            <a:r>
              <a:rPr lang="zh-CN" altLang="en-US" dirty="0" smtClean="0"/>
              <a:t>可以不对称，如</a:t>
            </a:r>
            <a:r>
              <a:rPr lang="en-US" altLang="zh-CN" dirty="0" smtClean="0"/>
              <a:t>DL 3 CC+UL2CC</a:t>
            </a:r>
          </a:p>
          <a:p>
            <a:pPr lvl="0">
              <a:buFont typeface="Wingdings" pitchFamily="2" charset="2"/>
              <a:buChar char="u"/>
            </a:pPr>
            <a:r>
              <a:rPr lang="en-US" altLang="zh-CN" dirty="0" smtClean="0"/>
              <a:t>    </a:t>
            </a:r>
            <a:r>
              <a:rPr lang="zh-CN" altLang="zh-CN" dirty="0" smtClean="0"/>
              <a:t>载波聚合中，为了保持良好的后向兼容性，每个载波都发送</a:t>
            </a:r>
            <a:r>
              <a:rPr lang="zh-CN" altLang="zh-CN" dirty="0" smtClean="0">
                <a:solidFill>
                  <a:srgbClr val="FF0000"/>
                </a:solidFill>
              </a:rPr>
              <a:t>各自的广播信息 </a:t>
            </a:r>
          </a:p>
          <a:p>
            <a:pPr lvl="0"/>
            <a:r>
              <a:rPr lang="en-GB" altLang="zh-CN" dirty="0" smtClean="0"/>
              <a:t>P</a:t>
            </a:r>
            <a:r>
              <a:rPr lang="en-US" altLang="zh-CN" dirty="0" smtClean="0"/>
              <a:t>cell</a:t>
            </a:r>
            <a:r>
              <a:rPr lang="zh-CN" altLang="zh-CN" dirty="0" smtClean="0"/>
              <a:t>上系统信息的接收和变更跟</a:t>
            </a:r>
            <a:r>
              <a:rPr lang="en-GB" altLang="zh-CN" dirty="0" smtClean="0"/>
              <a:t>Rel-8/9</a:t>
            </a:r>
            <a:r>
              <a:rPr lang="zh-CN" altLang="zh-CN" dirty="0" smtClean="0"/>
              <a:t>相同 </a:t>
            </a:r>
          </a:p>
          <a:p>
            <a:pPr lvl="0">
              <a:buFont typeface="Wingdings" pitchFamily="2" charset="2"/>
              <a:buChar char="u"/>
            </a:pPr>
            <a:r>
              <a:rPr lang="en-US" altLang="zh-CN" dirty="0" smtClean="0"/>
              <a:t>    </a:t>
            </a:r>
            <a:r>
              <a:rPr lang="en-US" altLang="zh-CN" dirty="0" err="1" smtClean="0"/>
              <a:t>Scell</a:t>
            </a:r>
            <a:r>
              <a:rPr lang="zh-CN" altLang="zh-CN" dirty="0" smtClean="0"/>
              <a:t>上若</a:t>
            </a:r>
            <a:r>
              <a:rPr lang="en-US" altLang="zh-CN" dirty="0" smtClean="0"/>
              <a:t>UE</a:t>
            </a:r>
            <a:r>
              <a:rPr lang="zh-CN" altLang="zh-CN" dirty="0" smtClean="0"/>
              <a:t>周期性地监听每一个聚</a:t>
            </a:r>
            <a:r>
              <a:rPr lang="zh-CN" altLang="en-US" dirty="0" smtClean="0"/>
              <a:t>合</a:t>
            </a:r>
            <a:r>
              <a:rPr lang="zh-CN" altLang="zh-CN" dirty="0" smtClean="0"/>
              <a:t>小区，将增加</a:t>
            </a:r>
            <a:r>
              <a:rPr lang="en-US" altLang="zh-CN" dirty="0" smtClean="0"/>
              <a:t>UE</a:t>
            </a:r>
            <a:r>
              <a:rPr lang="zh-CN" altLang="zh-CN" dirty="0" smtClean="0"/>
              <a:t>的耗电量，考虑到系统信息的更新过程不常发生，对于</a:t>
            </a:r>
            <a:r>
              <a:rPr lang="en-GB" altLang="zh-CN" dirty="0" smtClean="0"/>
              <a:t>SCC</a:t>
            </a:r>
            <a:r>
              <a:rPr lang="zh-CN" altLang="zh-CN" dirty="0" smtClean="0"/>
              <a:t>上的系统信息接收和变更通过</a:t>
            </a:r>
            <a:r>
              <a:rPr lang="en-GB" altLang="zh-CN" dirty="0" smtClean="0"/>
              <a:t>PCC</a:t>
            </a:r>
            <a:r>
              <a:rPr lang="zh-CN" altLang="zh-CN" dirty="0" smtClean="0"/>
              <a:t>上的</a:t>
            </a:r>
            <a:r>
              <a:rPr lang="en-GB" altLang="zh-CN" dirty="0" smtClean="0"/>
              <a:t>RRC</a:t>
            </a:r>
            <a:r>
              <a:rPr lang="zh-CN" altLang="zh-CN" dirty="0" smtClean="0"/>
              <a:t>信令来完成，</a:t>
            </a:r>
            <a:r>
              <a:rPr lang="en-GB" altLang="zh-CN" dirty="0" smtClean="0"/>
              <a:t>UE</a:t>
            </a:r>
            <a:r>
              <a:rPr lang="zh-CN" altLang="zh-CN" dirty="0" smtClean="0"/>
              <a:t>不需要直接从辅小区上获取</a:t>
            </a:r>
            <a:r>
              <a:rPr lang="zh-CN" altLang="zh-CN" dirty="0" smtClean="0">
                <a:solidFill>
                  <a:srgbClr val="FF0000"/>
                </a:solidFill>
              </a:rPr>
              <a:t>系统信息</a:t>
            </a:r>
          </a:p>
          <a:p>
            <a:pPr lvl="0">
              <a:buFont typeface="Wingdings" pitchFamily="2" charset="2"/>
              <a:buChar char="u"/>
            </a:pPr>
            <a:endParaRPr lang="zh-CN" altLang="zh-CN" dirty="0" smtClean="0"/>
          </a:p>
          <a:p>
            <a:pPr lvl="0"/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一、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总体介绍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——V3.3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版本限制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52462" y="883423"/>
            <a:ext cx="8197851" cy="3567283"/>
          </a:xfrm>
        </p:spPr>
        <p:txBody>
          <a:bodyPr/>
          <a:lstStyle/>
          <a:p>
            <a:r>
              <a:rPr lang="en-US" altLang="zh-CN" sz="2400" dirty="0" smtClean="0"/>
              <a:t>1</a:t>
            </a:r>
            <a:r>
              <a:rPr lang="zh-CN" altLang="en-US" sz="2400" dirty="0" smtClean="0"/>
              <a:t>、不支持</a:t>
            </a:r>
            <a:r>
              <a:rPr lang="en-US" altLang="zh-CN" sz="2400" dirty="0" smtClean="0"/>
              <a:t>PUCCH/PUSCH</a:t>
            </a:r>
            <a:r>
              <a:rPr lang="zh-CN" altLang="en-US" sz="2400" dirty="0" smtClean="0"/>
              <a:t>同传；</a:t>
            </a:r>
            <a:endParaRPr lang="en-US" altLang="zh-CN" sz="2400" dirty="0" smtClean="0"/>
          </a:p>
          <a:p>
            <a:r>
              <a:rPr lang="en-US" altLang="zh-CN" sz="2400" dirty="0" smtClean="0"/>
              <a:t>2</a:t>
            </a:r>
            <a:r>
              <a:rPr lang="zh-CN" altLang="en-US" sz="2400" dirty="0" smtClean="0"/>
              <a:t>、不支持多</a:t>
            </a:r>
            <a:r>
              <a:rPr lang="en-US" altLang="zh-CN" sz="2400" dirty="0" smtClean="0"/>
              <a:t>TA</a:t>
            </a:r>
            <a:r>
              <a:rPr lang="zh-CN" altLang="en-US" sz="2400" dirty="0" smtClean="0"/>
              <a:t>；</a:t>
            </a:r>
            <a:endParaRPr lang="en-US" altLang="zh-CN" sz="2400" dirty="0" smtClean="0"/>
          </a:p>
          <a:p>
            <a:r>
              <a:rPr lang="en-US" altLang="zh-CN" sz="2400" dirty="0" smtClean="0"/>
              <a:t>3</a:t>
            </a:r>
            <a:r>
              <a:rPr lang="zh-CN" altLang="en-US" sz="2400" dirty="0" smtClean="0"/>
              <a:t>、不支持跨载波调度；</a:t>
            </a:r>
            <a:endParaRPr lang="en-US" altLang="zh-CN" sz="2400" dirty="0" smtClean="0"/>
          </a:p>
          <a:p>
            <a:r>
              <a:rPr lang="en-US" altLang="zh-CN" sz="2400" dirty="0" smtClean="0"/>
              <a:t>4</a:t>
            </a:r>
            <a:r>
              <a:rPr lang="zh-CN" altLang="en-US" sz="2400" dirty="0" smtClean="0"/>
              <a:t>、不支持</a:t>
            </a:r>
            <a:r>
              <a:rPr lang="en-US" altLang="zh-CN" sz="2400" dirty="0" smtClean="0"/>
              <a:t>type2</a:t>
            </a:r>
            <a:r>
              <a:rPr lang="zh-CN" altLang="en-US" sz="2400" dirty="0" smtClean="0"/>
              <a:t>的扩展</a:t>
            </a:r>
            <a:r>
              <a:rPr lang="en-US" altLang="zh-CN" sz="2400" dirty="0" smtClean="0"/>
              <a:t>PHR</a:t>
            </a:r>
            <a:r>
              <a:rPr lang="zh-CN" altLang="en-US" sz="2400" dirty="0" smtClean="0"/>
              <a:t>处理；</a:t>
            </a:r>
            <a:endParaRPr lang="en-US" altLang="zh-CN" sz="2400" dirty="0" smtClean="0"/>
          </a:p>
          <a:p>
            <a:r>
              <a:rPr lang="en-US" altLang="zh-CN" sz="2400" dirty="0" smtClean="0"/>
              <a:t>5</a:t>
            </a:r>
            <a:r>
              <a:rPr lang="zh-CN" altLang="en-US" sz="2400" dirty="0" smtClean="0"/>
              <a:t>、不支持</a:t>
            </a:r>
            <a:r>
              <a:rPr lang="en-US" altLang="zh-CN" sz="2400" dirty="0" smtClean="0"/>
              <a:t>FDD+TDD</a:t>
            </a:r>
            <a:r>
              <a:rPr lang="zh-CN" altLang="en-US" sz="2400" dirty="0" smtClean="0"/>
              <a:t>和不同子帧配比的</a:t>
            </a:r>
            <a:r>
              <a:rPr lang="en-US" altLang="zh-CN" sz="2400" dirty="0" smtClean="0"/>
              <a:t>TDD</a:t>
            </a:r>
            <a:r>
              <a:rPr lang="zh-CN" altLang="en-US" sz="2400" dirty="0" smtClean="0"/>
              <a:t>上行载波聚合；</a:t>
            </a:r>
            <a:endParaRPr lang="en-US" altLang="zh-CN" sz="2400" dirty="0" smtClean="0"/>
          </a:p>
          <a:p>
            <a:r>
              <a:rPr lang="en-US" altLang="zh-CN" sz="2400" dirty="0" smtClean="0"/>
              <a:t>6</a:t>
            </a:r>
            <a:r>
              <a:rPr lang="zh-CN" altLang="en-US" sz="2400" dirty="0" smtClean="0"/>
              <a:t>、不支持非周期</a:t>
            </a:r>
            <a:r>
              <a:rPr lang="en-US" altLang="zh-CN" sz="2400" dirty="0" smtClean="0"/>
              <a:t>CQI</a:t>
            </a:r>
            <a:r>
              <a:rPr lang="zh-CN" altLang="en-US" sz="2400" dirty="0" smtClean="0"/>
              <a:t>在</a:t>
            </a:r>
            <a:r>
              <a:rPr lang="en-US" altLang="zh-CN" sz="2400" dirty="0" smtClean="0"/>
              <a:t>SCC</a:t>
            </a:r>
            <a:r>
              <a:rPr lang="zh-CN" altLang="en-US" sz="2400" dirty="0" smtClean="0"/>
              <a:t>反馈（基站不会在</a:t>
            </a:r>
            <a:r>
              <a:rPr lang="en-US" altLang="zh-CN" sz="2400" dirty="0" smtClean="0"/>
              <a:t>SCC</a:t>
            </a:r>
            <a:r>
              <a:rPr lang="zh-CN" altLang="en-US" sz="2400" dirty="0" smtClean="0"/>
              <a:t>的</a:t>
            </a:r>
            <a:r>
              <a:rPr lang="en-US" altLang="zh-CN" sz="2400" dirty="0" smtClean="0"/>
              <a:t>DCI0</a:t>
            </a:r>
            <a:r>
              <a:rPr lang="zh-CN" altLang="en-US" sz="2400" dirty="0" smtClean="0"/>
              <a:t>中使能</a:t>
            </a:r>
            <a:r>
              <a:rPr lang="en-US" altLang="zh-CN" sz="2400" dirty="0" err="1" smtClean="0"/>
              <a:t>AperoidCQI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1563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一、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CA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总体介绍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——V3.3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版本限制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52462" y="790113"/>
            <a:ext cx="8197851" cy="1346597"/>
          </a:xfrm>
        </p:spPr>
        <p:txBody>
          <a:bodyPr/>
          <a:lstStyle/>
          <a:p>
            <a:r>
              <a:rPr lang="en-US" altLang="zh-CN" sz="2400" dirty="0" smtClean="0"/>
              <a:t>7</a:t>
            </a:r>
            <a:r>
              <a:rPr lang="zh-CN" altLang="en-US" sz="2400" dirty="0" smtClean="0"/>
              <a:t>、不支持单独</a:t>
            </a:r>
            <a:r>
              <a:rPr lang="en-US" altLang="zh-CN" sz="2400" dirty="0" smtClean="0"/>
              <a:t>ULCA</a:t>
            </a:r>
            <a:r>
              <a:rPr lang="zh-CN" altLang="en-US" sz="2400" dirty="0" smtClean="0"/>
              <a:t>载波聚合（可以</a:t>
            </a:r>
            <a:r>
              <a:rPr lang="en-US" altLang="zh-CN" sz="2400" dirty="0" smtClean="0"/>
              <a:t>DL2CC+UL1CC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DL2CC+UL2CC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DL3CC+UL2CC</a:t>
            </a:r>
            <a:r>
              <a:rPr lang="zh-CN" altLang="en-US" sz="2400" dirty="0" smtClean="0"/>
              <a:t>，不支持</a:t>
            </a:r>
            <a:r>
              <a:rPr lang="en-US" altLang="zh-CN" sz="2400" dirty="0" smtClean="0"/>
              <a:t>DL1CC+UL2CC</a:t>
            </a:r>
            <a:r>
              <a:rPr lang="zh-CN" altLang="en-US" sz="2400" dirty="0" smtClean="0"/>
              <a:t>） </a:t>
            </a:r>
            <a:endParaRPr lang="en-US" altLang="zh-CN" sz="2400" dirty="0" smtClean="0"/>
          </a:p>
          <a:p>
            <a:r>
              <a:rPr lang="zh-CN" altLang="en-US" sz="2400" dirty="0" smtClean="0"/>
              <a:t> 协议</a:t>
            </a:r>
            <a:r>
              <a:rPr lang="en-US" altLang="zh-CN" sz="2400" dirty="0" smtClean="0"/>
              <a:t>36.300</a:t>
            </a:r>
            <a:r>
              <a:rPr lang="zh-CN" altLang="en-US" sz="2400" dirty="0" smtClean="0"/>
              <a:t>第</a:t>
            </a:r>
            <a:r>
              <a:rPr lang="en-US" altLang="zh-CN" sz="2400" dirty="0" smtClean="0"/>
              <a:t>5.5</a:t>
            </a:r>
            <a:r>
              <a:rPr lang="zh-CN" altLang="en-US" sz="2400" dirty="0" smtClean="0"/>
              <a:t>节</a:t>
            </a:r>
            <a:endParaRPr lang="en-US" altLang="zh-CN" sz="2400" dirty="0" smtClean="0"/>
          </a:p>
        </p:txBody>
      </p:sp>
      <p:pic>
        <p:nvPicPr>
          <p:cNvPr id="5017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3375" y="2322059"/>
            <a:ext cx="8353425" cy="206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3375" y="341313"/>
            <a:ext cx="8516938" cy="351145"/>
          </a:xfrm>
        </p:spPr>
        <p:txBody>
          <a:bodyPr/>
          <a:lstStyle/>
          <a:p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二、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ULCA CMAC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方案</a:t>
            </a:r>
            <a:r>
              <a:rPr lang="en-US" altLang="zh-CN" dirty="0" smtClean="0">
                <a:solidFill>
                  <a:srgbClr val="404040"/>
                </a:solidFill>
                <a:latin typeface="微软雅黑" pitchFamily="34" charset="-122"/>
              </a:rPr>
              <a:t>——</a:t>
            </a:r>
            <a:r>
              <a:rPr lang="zh-CN" altLang="en-US" dirty="0" smtClean="0">
                <a:solidFill>
                  <a:srgbClr val="404040"/>
                </a:solidFill>
                <a:latin typeface="微软雅黑" pitchFamily="34" charset="-122"/>
              </a:rPr>
              <a:t>信息流</a:t>
            </a:r>
            <a:endParaRPr lang="zh-CN" altLang="en-US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25" name="Object 1"/>
          <p:cNvGraphicFramePr>
            <a:graphicFrameLocks noChangeAspect="1"/>
          </p:cNvGraphicFramePr>
          <p:nvPr/>
        </p:nvGraphicFramePr>
        <p:xfrm>
          <a:off x="191947" y="692458"/>
          <a:ext cx="8833195" cy="4305670"/>
        </p:xfrm>
        <a:graphic>
          <a:graphicData uri="http://schemas.openxmlformats.org/presentationml/2006/ole">
            <p:oleObj spid="_x0000_s1025" name="Visio" r:id="rId3" imgW="5050917" imgH="2802922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ZTE-内部公开-16X9">
  <a:themeElements>
    <a:clrScheme name="ZTE色彩系统">
      <a:dk1>
        <a:srgbClr val="000000"/>
      </a:dk1>
      <a:lt1>
        <a:srgbClr val="FFFFFF"/>
      </a:lt1>
      <a:dk2>
        <a:srgbClr val="FFDE40"/>
      </a:dk2>
      <a:lt2>
        <a:srgbClr val="008ED3"/>
      </a:lt2>
      <a:accent1>
        <a:srgbClr val="00A651"/>
      </a:accent1>
      <a:accent2>
        <a:srgbClr val="9ACA3C"/>
      </a:accent2>
      <a:accent3>
        <a:srgbClr val="F58233"/>
      </a:accent3>
      <a:accent4>
        <a:srgbClr val="F287B7"/>
      </a:accent4>
      <a:accent5>
        <a:srgbClr val="92278F"/>
      </a:accent5>
      <a:accent6>
        <a:srgbClr val="0066B3"/>
      </a:accent6>
      <a:hlink>
        <a:srgbClr val="0066B3"/>
      </a:hlink>
      <a:folHlink>
        <a:srgbClr val="92278F"/>
      </a:folHlink>
    </a:clrScheme>
    <a:fontScheme name="1_自定义设计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  <a:cs typeface="Arial" pitchFamily="34" charset="0"/>
          </a:defRPr>
        </a:defPPr>
      </a:lstStyle>
    </a:lnDef>
  </a:objectDefaults>
  <a:extraClrSchemeLst>
    <a:extraClrScheme>
      <a:clrScheme name="1_自定义设计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目录">
  <a:themeElements>
    <a:clrScheme name="中兴品牌色彩体系">
      <a:dk1>
        <a:srgbClr val="008ED3"/>
      </a:dk1>
      <a:lt1>
        <a:srgbClr val="FFFFFF"/>
      </a:lt1>
      <a:dk2>
        <a:srgbClr val="0067B4"/>
      </a:dk2>
      <a:lt2>
        <a:srgbClr val="58595B"/>
      </a:lt2>
      <a:accent1>
        <a:srgbClr val="FFDE40"/>
      </a:accent1>
      <a:accent2>
        <a:srgbClr val="61CCF0"/>
      </a:accent2>
      <a:accent3>
        <a:srgbClr val="EE3D8A"/>
      </a:accent3>
      <a:accent4>
        <a:srgbClr val="922990"/>
      </a:accent4>
      <a:accent5>
        <a:srgbClr val="8DC642"/>
      </a:accent5>
      <a:accent6>
        <a:srgbClr val="58595B"/>
      </a:accent6>
      <a:hlink>
        <a:srgbClr val="0000FF"/>
      </a:hlink>
      <a:folHlink>
        <a:srgbClr val="800080"/>
      </a:folHlink>
    </a:clrScheme>
    <a:fontScheme name="2_自定义设计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  <a:cs typeface="Arial" pitchFamily="34" charset="0"/>
          </a:defRPr>
        </a:defPPr>
      </a:lstStyle>
    </a:lnDef>
  </a:objectDefaults>
  <a:extraClrSchemeLst>
    <a:extraClrScheme>
      <a:clrScheme name="2_自定义设计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正文">
  <a:themeElements>
    <a:clrScheme name="中兴品牌色彩体系">
      <a:dk1>
        <a:srgbClr val="008ED3"/>
      </a:dk1>
      <a:lt1>
        <a:srgbClr val="FFFFFF"/>
      </a:lt1>
      <a:dk2>
        <a:srgbClr val="0067B4"/>
      </a:dk2>
      <a:lt2>
        <a:srgbClr val="58595B"/>
      </a:lt2>
      <a:accent1>
        <a:srgbClr val="FFDE40"/>
      </a:accent1>
      <a:accent2>
        <a:srgbClr val="61CCF0"/>
      </a:accent2>
      <a:accent3>
        <a:srgbClr val="EE3D8A"/>
      </a:accent3>
      <a:accent4>
        <a:srgbClr val="922990"/>
      </a:accent4>
      <a:accent5>
        <a:srgbClr val="8DC642"/>
      </a:accent5>
      <a:accent6>
        <a:srgbClr val="58595B"/>
      </a:accent6>
      <a:hlink>
        <a:srgbClr val="0000FF"/>
      </a:hlink>
      <a:folHlink>
        <a:srgbClr val="800080"/>
      </a:folHlink>
    </a:clrScheme>
    <a:fontScheme name="3_自定义设计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  <a:cs typeface="Arial" pitchFamily="34" charset="0"/>
          </a:defRPr>
        </a:defPPr>
      </a:lstStyle>
    </a:lnDef>
  </a:objectDefaults>
  <a:extraClrSchemeLst>
    <a:extraClrScheme>
      <a:clrScheme name="3_自定义设计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封底">
  <a:themeElements>
    <a:clrScheme name="中兴品牌色彩体系">
      <a:dk1>
        <a:srgbClr val="008ED3"/>
      </a:dk1>
      <a:lt1>
        <a:srgbClr val="FFFFFF"/>
      </a:lt1>
      <a:dk2>
        <a:srgbClr val="0067B4"/>
      </a:dk2>
      <a:lt2>
        <a:srgbClr val="58595B"/>
      </a:lt2>
      <a:accent1>
        <a:srgbClr val="FFDE40"/>
      </a:accent1>
      <a:accent2>
        <a:srgbClr val="61CCF0"/>
      </a:accent2>
      <a:accent3>
        <a:srgbClr val="EE3D8A"/>
      </a:accent3>
      <a:accent4>
        <a:srgbClr val="922990"/>
      </a:accent4>
      <a:accent5>
        <a:srgbClr val="8DC642"/>
      </a:accent5>
      <a:accent6>
        <a:srgbClr val="58595B"/>
      </a:accent6>
      <a:hlink>
        <a:srgbClr val="0000FF"/>
      </a:hlink>
      <a:folHlink>
        <a:srgbClr val="800080"/>
      </a:folHlink>
    </a:clrScheme>
    <a:fontScheme name="6_自定义设计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  <a:cs typeface="Arial" pitchFamily="34" charset="0"/>
          </a:defRPr>
        </a:defPPr>
      </a:lstStyle>
    </a:lnDef>
  </a:objectDefaults>
  <a:extraClrSchemeLst>
    <a:extraClrScheme>
      <a:clrScheme name="6_自定义设计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ZTE-内部公开-16X9</Template>
  <TotalTime>1808</TotalTime>
  <Pages>0</Pages>
  <Words>1884</Words>
  <Characters>0</Characters>
  <Application>Microsoft Office PowerPoint</Application>
  <DocSecurity>0</DocSecurity>
  <PresentationFormat>全屏显示(16:9)</PresentationFormat>
  <Lines>0</Lines>
  <Paragraphs>174</Paragraphs>
  <Slides>31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4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ZTE-内部公开-16X9</vt:lpstr>
      <vt:lpstr>目录</vt:lpstr>
      <vt:lpstr>正文</vt:lpstr>
      <vt:lpstr>封底</vt:lpstr>
      <vt:lpstr>Visio</vt:lpstr>
      <vt:lpstr>公式</vt:lpstr>
      <vt:lpstr>文档</vt:lpstr>
      <vt:lpstr>ULCA基带部分介绍及故障排查分享</vt:lpstr>
      <vt:lpstr>目录</vt:lpstr>
      <vt:lpstr>一、CA总体介绍</vt:lpstr>
      <vt:lpstr>一、CA总体介绍</vt:lpstr>
      <vt:lpstr>一、CA总体介绍</vt:lpstr>
      <vt:lpstr>一、CA总体介绍</vt:lpstr>
      <vt:lpstr>一、CA总体介绍——V3.3版本限制</vt:lpstr>
      <vt:lpstr>一、CA总体介绍——V3.3版本限制</vt:lpstr>
      <vt:lpstr>二、ULCA CMAC方案——信息流</vt:lpstr>
      <vt:lpstr>二、ULCA CMAC方案——调度时序</vt:lpstr>
      <vt:lpstr>三、ULCA涉及特性介绍——ULCA激活去激活策略</vt:lpstr>
      <vt:lpstr>三、ULCA涉及特性介绍——与DL激活去激活策略交互</vt:lpstr>
      <vt:lpstr>三、ULCA涉及特性介绍——隐式去激活</vt:lpstr>
      <vt:lpstr>三、ULCA涉及特性介绍——ExtPHR</vt:lpstr>
      <vt:lpstr>三、ULCA涉及特性介绍——激活去激活MACCE</vt:lpstr>
      <vt:lpstr>三、ULCA涉及特性介绍——BSR分发时机</vt:lpstr>
      <vt:lpstr>三、ULCA涉及特性介绍——BSR分配策略</vt:lpstr>
      <vt:lpstr>三、ULCA涉及特性介绍——功控与功率分配</vt:lpstr>
      <vt:lpstr>三、ULCA涉及特性介绍——AN/PeroidCQI反馈</vt:lpstr>
      <vt:lpstr>三、ULCA涉及特性介绍——AN/PeroidCQI/RI反馈</vt:lpstr>
      <vt:lpstr>三、ULCA涉及特性介绍——AperoidCSI上报</vt:lpstr>
      <vt:lpstr>三、ULCA涉及特性介绍——SRS配置</vt:lpstr>
      <vt:lpstr>三、ULCA涉及特性介绍——Qos</vt:lpstr>
      <vt:lpstr>三、ULCA涉及特性介绍——ULCA相关的网管配置1</vt:lpstr>
      <vt:lpstr>三、ULCA涉及特性介绍——ULCA相关的网管配置2</vt:lpstr>
      <vt:lpstr>四、ULCA相关故障排查——ULCA接入SCC的Rnlc_BB_UeCfg</vt:lpstr>
      <vt:lpstr>四、ULCA相关故障排查——ULCA接入PCC的Rnlc_BB_UeCfg</vt:lpstr>
      <vt:lpstr>四、ULCA相关故障排查——ULCA接入添加SCC的空口信令</vt:lpstr>
      <vt:lpstr>四、ULCA相关故障排查——激活去激活相关</vt:lpstr>
      <vt:lpstr>四、ULCA相关故障排查——故障排查手册</vt:lpstr>
      <vt:lpstr>幻灯片 31</vt:lpstr>
    </vt:vector>
  </TitlesOfParts>
  <LinksUpToDate>false</LinksUpToDate>
  <CharactersWithSpaces>0</CharactersWithSpaces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ULCA基带部分介绍及故障</dc:title>
  <dc:creator>张凯敏10117906</dc:creator>
  <cp:lastModifiedBy>Windows 用户</cp:lastModifiedBy>
  <cp:revision>155</cp:revision>
  <dcterms:created xsi:type="dcterms:W3CDTF">2015-07-31T08:20:59Z</dcterms:created>
  <dcterms:modified xsi:type="dcterms:W3CDTF">2016-04-18T07:34:09Z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2052-9.1.0.5041</vt:lpwstr>
  </property>
</Properties>
</file>

<file path=docProps/thumbnail.jpeg>
</file>